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257" r:id="rId3"/>
    <p:sldId id="258" r:id="rId4"/>
    <p:sldId id="259" r:id="rId5"/>
    <p:sldId id="260" r:id="rId6"/>
    <p:sldId id="262" r:id="rId7"/>
    <p:sldId id="263" r:id="rId8"/>
    <p:sldId id="261" r:id="rId9"/>
    <p:sldId id="264" r:id="rId10"/>
    <p:sldId id="265" r:id="rId11"/>
    <p:sldId id="266" r:id="rId12"/>
    <p:sldId id="267" r:id="rId13"/>
    <p:sldId id="269" r:id="rId14"/>
    <p:sldId id="270" r:id="rId15"/>
    <p:sldId id="296" r:id="rId16"/>
    <p:sldId id="299" r:id="rId17"/>
    <p:sldId id="272" r:id="rId18"/>
    <p:sldId id="273" r:id="rId19"/>
    <p:sldId id="274" r:id="rId20"/>
    <p:sldId id="275" r:id="rId21"/>
    <p:sldId id="276" r:id="rId22"/>
    <p:sldId id="284" r:id="rId23"/>
    <p:sldId id="277" r:id="rId24"/>
    <p:sldId id="278" r:id="rId25"/>
    <p:sldId id="286" r:id="rId26"/>
    <p:sldId id="279" r:id="rId27"/>
    <p:sldId id="287" r:id="rId28"/>
    <p:sldId id="280" r:id="rId29"/>
    <p:sldId id="289" r:id="rId30"/>
    <p:sldId id="291" r:id="rId31"/>
    <p:sldId id="290" r:id="rId32"/>
    <p:sldId id="292" r:id="rId33"/>
    <p:sldId id="288" r:id="rId34"/>
    <p:sldId id="298" r:id="rId35"/>
    <p:sldId id="282" r:id="rId36"/>
    <p:sldId id="295" r:id="rId37"/>
    <p:sldId id="300" r:id="rId38"/>
    <p:sldId id="301" r:id="rId39"/>
    <p:sldId id="302" r:id="rId40"/>
    <p:sldId id="297"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5"/>
    <a:srgbClr val="A60329"/>
    <a:srgbClr val="145BD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01" autoAdjust="0"/>
    <p:restoredTop sz="94660"/>
  </p:normalViewPr>
  <p:slideViewPr>
    <p:cSldViewPr snapToGrid="0" snapToObjects="1">
      <p:cViewPr varScale="1">
        <p:scale>
          <a:sx n="122" d="100"/>
          <a:sy n="122" d="100"/>
        </p:scale>
        <p:origin x="-78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C56071-2C9D-1B4B-881B-AB8A6CDB4F7B}" type="datetimeFigureOut">
              <a:rPr lang="en-US" smtClean="0"/>
              <a:t>4/4/14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D2C0D-5A02-D845-8529-C65A384C08BC}" type="slidenum">
              <a:rPr lang="en-US" smtClean="0"/>
              <a:t>‹#›</a:t>
            </a:fld>
            <a:endParaRPr lang="en-US"/>
          </a:p>
        </p:txBody>
      </p:sp>
    </p:spTree>
    <p:extLst>
      <p:ext uri="{BB962C8B-B14F-4D97-AF65-F5344CB8AC3E}">
        <p14:creationId xmlns:p14="http://schemas.microsoft.com/office/powerpoint/2010/main" val="30858694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most searches for </a:t>
            </a:r>
            <a:r>
              <a:rPr lang="en-US" dirty="0" err="1" smtClean="0"/>
              <a:t>Angular.js</a:t>
            </a:r>
            <a:r>
              <a:rPr lang="en-US" dirty="0" smtClean="0"/>
              <a:t> were done in the US</a:t>
            </a:r>
            <a:endParaRPr lang="en-US" dirty="0"/>
          </a:p>
        </p:txBody>
      </p:sp>
      <p:sp>
        <p:nvSpPr>
          <p:cNvPr id="4" name="Slide Number Placeholder 3"/>
          <p:cNvSpPr>
            <a:spLocks noGrp="1"/>
          </p:cNvSpPr>
          <p:nvPr>
            <p:ph type="sldNum" sz="quarter" idx="10"/>
          </p:nvPr>
        </p:nvSpPr>
        <p:spPr/>
        <p:txBody>
          <a:bodyPr/>
          <a:lstStyle/>
          <a:p>
            <a:fld id="{716D2C0D-5A02-D845-8529-C65A384C08BC}" type="slidenum">
              <a:rPr lang="en-US" smtClean="0"/>
              <a:t>7</a:t>
            </a:fld>
            <a:endParaRPr lang="en-US"/>
          </a:p>
        </p:txBody>
      </p:sp>
    </p:spTree>
    <p:extLst>
      <p:ext uri="{BB962C8B-B14F-4D97-AF65-F5344CB8AC3E}">
        <p14:creationId xmlns:p14="http://schemas.microsoft.com/office/powerpoint/2010/main" val="2744914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dirty="0"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4/4/14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4/4/14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4/4/14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4/4/14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4/4/14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4/4/14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4/4/14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5"/>
            <a:ext cx="8042276" cy="707843"/>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010254"/>
            <a:ext cx="8042276" cy="493334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4/4/14</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1" y="1472995"/>
            <a:ext cx="6498158" cy="833841"/>
          </a:xfrm>
        </p:spPr>
        <p:txBody>
          <a:bodyPr/>
          <a:lstStyle/>
          <a:p>
            <a:r>
              <a:rPr lang="en-US" dirty="0" smtClean="0"/>
              <a:t>Introduction to</a:t>
            </a:r>
            <a:endParaRPr lang="en-US" dirty="0"/>
          </a:p>
        </p:txBody>
      </p:sp>
      <p:pic>
        <p:nvPicPr>
          <p:cNvPr id="6" name="Picture 5"/>
          <p:cNvPicPr>
            <a:picLocks noChangeAspect="1"/>
          </p:cNvPicPr>
          <p:nvPr/>
        </p:nvPicPr>
        <p:blipFill>
          <a:blip r:embed="rId2"/>
          <a:stretch>
            <a:fillRect/>
          </a:stretch>
        </p:blipFill>
        <p:spPr>
          <a:xfrm>
            <a:off x="2228275" y="2318985"/>
            <a:ext cx="4643704" cy="1197433"/>
          </a:xfrm>
          <a:prstGeom prst="rect">
            <a:avLst/>
          </a:prstGeom>
        </p:spPr>
      </p:pic>
      <p:sp>
        <p:nvSpPr>
          <p:cNvPr id="5" name="Rectangle 4"/>
          <p:cNvSpPr/>
          <p:nvPr/>
        </p:nvSpPr>
        <p:spPr>
          <a:xfrm>
            <a:off x="1788490" y="3936210"/>
            <a:ext cx="5791200" cy="2431435"/>
          </a:xfrm>
          <a:prstGeom prst="rect">
            <a:avLst/>
          </a:prstGeom>
        </p:spPr>
        <p:txBody>
          <a:bodyPr wrap="square">
            <a:spAutoFit/>
          </a:bodyPr>
          <a:lstStyle/>
          <a:p>
            <a:pPr algn="r"/>
            <a:r>
              <a:rPr lang="en-US" sz="3200" b="1" dirty="0" smtClean="0"/>
              <a:t>John </a:t>
            </a:r>
            <a:r>
              <a:rPr lang="en-US" sz="3200" b="1" dirty="0" err="1" smtClean="0"/>
              <a:t>Culviner</a:t>
            </a:r>
            <a:endParaRPr lang="en-US" sz="3200" b="1" dirty="0" smtClean="0"/>
          </a:p>
          <a:p>
            <a:r>
              <a:rPr lang="en-US" sz="2400" b="1" dirty="0" err="1" smtClean="0"/>
              <a:t>GitHub</a:t>
            </a:r>
            <a:r>
              <a:rPr lang="en-US" sz="2400" b="1" dirty="0" smtClean="0"/>
              <a:t>: 	</a:t>
            </a:r>
            <a:r>
              <a:rPr lang="en-US" sz="2400" dirty="0" smtClean="0"/>
              <a:t>github.com/</a:t>
            </a:r>
            <a:r>
              <a:rPr lang="en-US" sz="2400" dirty="0" err="1" smtClean="0"/>
              <a:t>johnculviner</a:t>
            </a:r>
            <a:endParaRPr lang="en-US" sz="2400" dirty="0" smtClean="0"/>
          </a:p>
          <a:p>
            <a:r>
              <a:rPr lang="en-US" sz="2400" b="1" dirty="0" smtClean="0"/>
              <a:t>Blog:	</a:t>
            </a:r>
            <a:r>
              <a:rPr lang="en-US" sz="2400" dirty="0" smtClean="0"/>
              <a:t>	johnculviner.com</a:t>
            </a:r>
          </a:p>
          <a:p>
            <a:r>
              <a:rPr lang="en-US" sz="2400" b="1" dirty="0" smtClean="0"/>
              <a:t>Twitter:</a:t>
            </a:r>
            <a:r>
              <a:rPr lang="en-US" sz="2400" dirty="0" smtClean="0"/>
              <a:t>	@</a:t>
            </a:r>
            <a:r>
              <a:rPr lang="en-US" sz="2400" dirty="0" err="1" smtClean="0"/>
              <a:t>johnculviner</a:t>
            </a:r>
            <a:endParaRPr lang="en-US" sz="2400" dirty="0" smtClean="0"/>
          </a:p>
          <a:p>
            <a:r>
              <a:rPr lang="en-US" sz="2400" b="1" dirty="0" smtClean="0"/>
              <a:t>Email: </a:t>
            </a:r>
            <a:r>
              <a:rPr lang="en-US" sz="2400" dirty="0" smtClean="0"/>
              <a:t>	john@johnculviner.com</a:t>
            </a:r>
          </a:p>
          <a:p>
            <a:endParaRPr lang="en-US" sz="2400" dirty="0" smtClean="0"/>
          </a:p>
        </p:txBody>
      </p:sp>
    </p:spTree>
    <p:extLst>
      <p:ext uri="{BB962C8B-B14F-4D97-AF65-F5344CB8AC3E}">
        <p14:creationId xmlns:p14="http://schemas.microsoft.com/office/powerpoint/2010/main" val="38128155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Me</a:t>
            </a:r>
            <a:endParaRPr lang="en-US" dirty="0"/>
          </a:p>
        </p:txBody>
      </p:sp>
      <p:sp>
        <p:nvSpPr>
          <p:cNvPr id="3" name="Content Placeholder 2"/>
          <p:cNvSpPr>
            <a:spLocks noGrp="1"/>
          </p:cNvSpPr>
          <p:nvPr>
            <p:ph idx="1"/>
          </p:nvPr>
        </p:nvSpPr>
        <p:spPr>
          <a:xfrm>
            <a:off x="549275" y="1010254"/>
            <a:ext cx="8042276" cy="5349153"/>
          </a:xfrm>
        </p:spPr>
        <p:txBody>
          <a:bodyPr>
            <a:normAutofit lnSpcReduction="10000"/>
          </a:bodyPr>
          <a:lstStyle/>
          <a:p>
            <a:r>
              <a:rPr lang="en-US" dirty="0" smtClean="0"/>
              <a:t>Angular, JavaScript &amp; .NET Consultant @ ILM</a:t>
            </a:r>
            <a:endParaRPr lang="en-US" dirty="0"/>
          </a:p>
          <a:p>
            <a:r>
              <a:rPr lang="en-US" dirty="0" smtClean="0"/>
              <a:t>Been developing on .NET professionally ~6 years</a:t>
            </a:r>
            <a:endParaRPr lang="en-US" dirty="0"/>
          </a:p>
          <a:p>
            <a:r>
              <a:rPr lang="en-US" dirty="0" smtClean="0"/>
              <a:t>Heavy JavaScript development ~4 years</a:t>
            </a:r>
            <a:endParaRPr lang="en-US" dirty="0"/>
          </a:p>
          <a:p>
            <a:pPr lvl="1"/>
            <a:r>
              <a:rPr lang="en-US" dirty="0" smtClean="0"/>
              <a:t>Manual, </a:t>
            </a:r>
            <a:r>
              <a:rPr lang="en-US" dirty="0" err="1" smtClean="0"/>
              <a:t>jQuery</a:t>
            </a:r>
            <a:r>
              <a:rPr lang="en-US" dirty="0" smtClean="0"/>
              <a:t>, </a:t>
            </a:r>
            <a:r>
              <a:rPr lang="en-US" dirty="0" err="1" smtClean="0"/>
              <a:t>Knockout.js</a:t>
            </a:r>
            <a:r>
              <a:rPr lang="en-US" dirty="0" smtClean="0"/>
              <a:t>, </a:t>
            </a:r>
            <a:r>
              <a:rPr lang="en-US" dirty="0" err="1" smtClean="0"/>
              <a:t>Durandal.js</a:t>
            </a:r>
            <a:r>
              <a:rPr lang="en-US" dirty="0" smtClean="0"/>
              <a:t>, </a:t>
            </a:r>
            <a:r>
              <a:rPr lang="en-US" dirty="0" err="1" smtClean="0"/>
              <a:t>Angular.js</a:t>
            </a:r>
            <a:endParaRPr lang="en-US" dirty="0"/>
          </a:p>
          <a:p>
            <a:pPr lvl="1"/>
            <a:r>
              <a:rPr lang="en-US" dirty="0" smtClean="0"/>
              <a:t>SPA development ~3 years</a:t>
            </a:r>
          </a:p>
          <a:p>
            <a:endParaRPr lang="en-US" dirty="0" smtClean="0"/>
          </a:p>
          <a:p>
            <a:r>
              <a:rPr lang="en-US" dirty="0" smtClean="0"/>
              <a:t>Open Source Street Cred</a:t>
            </a:r>
          </a:p>
          <a:p>
            <a:pPr lvl="1"/>
            <a:r>
              <a:rPr lang="en-US" dirty="0" err="1" smtClean="0"/>
              <a:t>jQuery</a:t>
            </a:r>
            <a:r>
              <a:rPr lang="en-US" dirty="0" smtClean="0"/>
              <a:t> File Download</a:t>
            </a:r>
          </a:p>
          <a:p>
            <a:pPr lvl="1"/>
            <a:r>
              <a:rPr lang="en-US" dirty="0" err="1" smtClean="0"/>
              <a:t>FluentKnockoutHelpers</a:t>
            </a:r>
            <a:endParaRPr lang="en-US" dirty="0" smtClean="0"/>
          </a:p>
          <a:p>
            <a:pPr lvl="1"/>
            <a:r>
              <a:rPr lang="en-US" dirty="0" err="1" smtClean="0"/>
              <a:t>AngularAgility</a:t>
            </a:r>
            <a:endParaRPr lang="en-US" dirty="0" smtClean="0"/>
          </a:p>
          <a:p>
            <a:pPr lvl="2"/>
            <a:r>
              <a:rPr lang="en-US" dirty="0"/>
              <a:t>A set of useful </a:t>
            </a:r>
            <a:r>
              <a:rPr lang="en-US" dirty="0" err="1"/>
              <a:t>Angular.js</a:t>
            </a:r>
            <a:r>
              <a:rPr lang="en-US" dirty="0"/>
              <a:t> extensions implementing common UX patterns to improve productivity</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81311" y="63780"/>
            <a:ext cx="1391885" cy="1391885"/>
          </a:xfrm>
          <a:prstGeom prst="rect">
            <a:avLst/>
          </a:prstGeom>
        </p:spPr>
      </p:pic>
      <p:pic>
        <p:nvPicPr>
          <p:cNvPr id="6" name="Picture 5" descr="Octoca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63269" y="4123894"/>
            <a:ext cx="1694510" cy="1408561"/>
          </a:xfrm>
          <a:prstGeom prst="rect">
            <a:avLst/>
          </a:prstGeom>
        </p:spPr>
      </p:pic>
      <p:pic>
        <p:nvPicPr>
          <p:cNvPr id="7" name="Picture 6" descr="GitHub_Logo.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19027" y="3370006"/>
            <a:ext cx="1838752" cy="753888"/>
          </a:xfrm>
          <a:prstGeom prst="rect">
            <a:avLst/>
          </a:prstGeom>
        </p:spPr>
      </p:pic>
    </p:spTree>
    <p:extLst>
      <p:ext uri="{BB962C8B-B14F-4D97-AF65-F5344CB8AC3E}">
        <p14:creationId xmlns:p14="http://schemas.microsoft.com/office/powerpoint/2010/main" val="32703770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549275" y="686741"/>
            <a:ext cx="8042276" cy="5757333"/>
          </a:xfrm>
        </p:spPr>
        <p:txBody>
          <a:bodyPr>
            <a:normAutofit fontScale="85000" lnSpcReduction="20000"/>
          </a:bodyPr>
          <a:lstStyle/>
          <a:p>
            <a:r>
              <a:rPr lang="en-US" dirty="0" smtClean="0"/>
              <a:t>What is </a:t>
            </a:r>
            <a:r>
              <a:rPr lang="en-US" dirty="0" err="1" smtClean="0"/>
              <a:t>Angular.js</a:t>
            </a:r>
            <a:endParaRPr lang="en-US" dirty="0" smtClean="0"/>
          </a:p>
          <a:p>
            <a:r>
              <a:rPr lang="en-US" dirty="0" smtClean="0"/>
              <a:t>Why should I care about </a:t>
            </a:r>
            <a:r>
              <a:rPr lang="en-US" dirty="0" err="1" smtClean="0"/>
              <a:t>Angular.js</a:t>
            </a:r>
            <a:r>
              <a:rPr lang="en-US" dirty="0" smtClean="0"/>
              <a:t>?</a:t>
            </a:r>
          </a:p>
          <a:p>
            <a:r>
              <a:rPr lang="en-US" dirty="0" err="1" smtClean="0"/>
              <a:t>Angular.js</a:t>
            </a:r>
            <a:r>
              <a:rPr lang="en-US" dirty="0" smtClean="0"/>
              <a:t> features vs. other libraries</a:t>
            </a:r>
          </a:p>
          <a:p>
            <a:r>
              <a:rPr lang="en-US" dirty="0" smtClean="0"/>
              <a:t>Why I like </a:t>
            </a:r>
            <a:r>
              <a:rPr lang="en-US" dirty="0" err="1" smtClean="0"/>
              <a:t>Angular.js</a:t>
            </a:r>
            <a:r>
              <a:rPr lang="en-US" dirty="0" smtClean="0"/>
              <a:t> / Didn't like </a:t>
            </a:r>
            <a:r>
              <a:rPr lang="en-US" dirty="0" err="1" smtClean="0"/>
              <a:t>Angular.js</a:t>
            </a:r>
            <a:endParaRPr lang="en-US" dirty="0" smtClean="0"/>
          </a:p>
          <a:p>
            <a:r>
              <a:rPr lang="en-US" dirty="0" smtClean="0"/>
              <a:t>Building a new social media site - </a:t>
            </a:r>
            <a:r>
              <a:rPr lang="en-US" dirty="0" err="1" smtClean="0"/>
              <a:t>FaceFolio</a:t>
            </a:r>
            <a:endParaRPr lang="en-US" dirty="0" smtClean="0"/>
          </a:p>
          <a:p>
            <a:pPr lvl="1"/>
            <a:r>
              <a:rPr lang="en-US" dirty="0" smtClean="0"/>
              <a:t>$scope</a:t>
            </a:r>
          </a:p>
          <a:p>
            <a:pPr lvl="1"/>
            <a:r>
              <a:rPr lang="en-US" dirty="0" smtClean="0"/>
              <a:t>Directives</a:t>
            </a:r>
          </a:p>
          <a:p>
            <a:pPr lvl="1"/>
            <a:r>
              <a:rPr lang="en-US" dirty="0" smtClean="0"/>
              <a:t>Controllers</a:t>
            </a:r>
          </a:p>
          <a:p>
            <a:pPr lvl="1"/>
            <a:r>
              <a:rPr lang="en-US" dirty="0"/>
              <a:t>Forms/</a:t>
            </a:r>
            <a:r>
              <a:rPr lang="en-US" dirty="0" smtClean="0"/>
              <a:t>Validation</a:t>
            </a:r>
          </a:p>
          <a:p>
            <a:pPr lvl="1"/>
            <a:r>
              <a:rPr lang="en-US" dirty="0" smtClean="0"/>
              <a:t>Ajax with $http/$resource</a:t>
            </a:r>
          </a:p>
          <a:p>
            <a:pPr lvl="1"/>
            <a:r>
              <a:rPr lang="en-US" dirty="0" smtClean="0"/>
              <a:t>Messaging with $scope .$emit/.$broadcast and .$on</a:t>
            </a:r>
          </a:p>
          <a:p>
            <a:pPr lvl="1"/>
            <a:r>
              <a:rPr lang="en-US" dirty="0" smtClean="0"/>
              <a:t>Building a simple directive</a:t>
            </a:r>
          </a:p>
          <a:p>
            <a:r>
              <a:rPr lang="en-US" dirty="0" smtClean="0"/>
              <a:t>Open Source </a:t>
            </a:r>
            <a:r>
              <a:rPr lang="en-US" dirty="0" err="1" smtClean="0"/>
              <a:t>AngularAgility</a:t>
            </a:r>
            <a:r>
              <a:rPr lang="en-US" dirty="0" smtClean="0"/>
              <a:t> project overview</a:t>
            </a:r>
          </a:p>
          <a:p>
            <a:r>
              <a:rPr lang="en-US" b="1" dirty="0" smtClean="0"/>
              <a:t>Objective</a:t>
            </a:r>
            <a:r>
              <a:rPr lang="en-US" b="1" dirty="0"/>
              <a:t>: you leave today feeling like you can start using </a:t>
            </a:r>
            <a:r>
              <a:rPr lang="en-US" b="1" dirty="0" err="1"/>
              <a:t>Angular.js</a:t>
            </a:r>
            <a:r>
              <a:rPr lang="en-US" b="1" dirty="0"/>
              <a:t> right away</a:t>
            </a:r>
          </a:p>
          <a:p>
            <a:endParaRPr lang="en-US" dirty="0" smtClean="0"/>
          </a:p>
        </p:txBody>
      </p:sp>
      <p:pic>
        <p:nvPicPr>
          <p:cNvPr id="4" name="Picture 3" descr="ff.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86468" y="2664653"/>
            <a:ext cx="336315" cy="336315"/>
          </a:xfrm>
          <a:prstGeom prst="rect">
            <a:avLst/>
          </a:prstGeom>
        </p:spPr>
      </p:pic>
    </p:spTree>
    <p:extLst>
      <p:ext uri="{BB962C8B-B14F-4D97-AF65-F5344CB8AC3E}">
        <p14:creationId xmlns:p14="http://schemas.microsoft.com/office/powerpoint/2010/main" val="28122647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9884" y="107575"/>
            <a:ext cx="5977755" cy="707843"/>
          </a:xfrm>
        </p:spPr>
        <p:txBody>
          <a:bodyPr/>
          <a:lstStyle/>
          <a:p>
            <a:pPr algn="l"/>
            <a:r>
              <a:rPr lang="en-US" dirty="0" smtClean="0"/>
              <a:t>What is                  ?</a:t>
            </a:r>
            <a:endParaRPr lang="en-US" dirty="0"/>
          </a:p>
        </p:txBody>
      </p:sp>
      <p:sp>
        <p:nvSpPr>
          <p:cNvPr id="3" name="Content Placeholder 2"/>
          <p:cNvSpPr>
            <a:spLocks noGrp="1"/>
          </p:cNvSpPr>
          <p:nvPr>
            <p:ph idx="1"/>
          </p:nvPr>
        </p:nvSpPr>
        <p:spPr/>
        <p:txBody>
          <a:bodyPr>
            <a:normAutofit lnSpcReduction="10000"/>
          </a:bodyPr>
          <a:lstStyle/>
          <a:p>
            <a:r>
              <a:rPr lang="en-US" dirty="0" smtClean="0"/>
              <a:t>An MVC framework for </a:t>
            </a:r>
            <a:r>
              <a:rPr lang="en-US" b="1" u="sng" dirty="0" smtClean="0"/>
              <a:t>efficiently</a:t>
            </a:r>
            <a:r>
              <a:rPr lang="en-US" b="1" dirty="0" smtClean="0"/>
              <a:t> </a:t>
            </a:r>
            <a:r>
              <a:rPr lang="en-US" dirty="0" smtClean="0"/>
              <a:t>creating dynamic views in a web browser (using “HTML” and JavaScript)</a:t>
            </a:r>
          </a:p>
          <a:p>
            <a:r>
              <a:rPr lang="en-US" dirty="0" smtClean="0"/>
              <a:t>Some highlights/focuses:</a:t>
            </a:r>
          </a:p>
          <a:p>
            <a:pPr lvl="1"/>
            <a:r>
              <a:rPr lang="en-US" b="1" dirty="0" smtClean="0"/>
              <a:t>Complete</a:t>
            </a:r>
            <a:r>
              <a:rPr lang="en-US" dirty="0" smtClean="0"/>
              <a:t> </a:t>
            </a:r>
            <a:r>
              <a:rPr lang="en-US" b="1" dirty="0" smtClean="0"/>
              <a:t>application framework</a:t>
            </a:r>
          </a:p>
          <a:p>
            <a:pPr lvl="2"/>
            <a:r>
              <a:rPr lang="en-US" dirty="0" smtClean="0"/>
              <a:t>From ‘</a:t>
            </a:r>
            <a:r>
              <a:rPr lang="en-US" dirty="0" err="1" smtClean="0"/>
              <a:t>jQuery</a:t>
            </a:r>
            <a:r>
              <a:rPr lang="en-US" dirty="0" smtClean="0"/>
              <a:t> replacement’ to a massive ‘enterprise’ SPA</a:t>
            </a:r>
          </a:p>
          <a:p>
            <a:pPr lvl="1"/>
            <a:r>
              <a:rPr lang="en-US" dirty="0"/>
              <a:t>Fully dynamic MVVM with </a:t>
            </a:r>
            <a:r>
              <a:rPr lang="en-US" dirty="0" smtClean="0"/>
              <a:t>POJOs</a:t>
            </a:r>
            <a:endParaRPr lang="en-US" b="1" dirty="0" smtClean="0"/>
          </a:p>
          <a:p>
            <a:pPr lvl="1"/>
            <a:r>
              <a:rPr lang="en-US" dirty="0" smtClean="0"/>
              <a:t>Low level-DOM manipulation/markup invention with directives and templates</a:t>
            </a:r>
          </a:p>
          <a:p>
            <a:pPr lvl="1"/>
            <a:r>
              <a:rPr lang="en-US" dirty="0" smtClean="0"/>
              <a:t>AJAX / REST API interaction</a:t>
            </a:r>
          </a:p>
          <a:p>
            <a:pPr lvl="1"/>
            <a:r>
              <a:rPr lang="en-US" dirty="0" smtClean="0"/>
              <a:t>Code organization, dependency injection, testability</a:t>
            </a:r>
          </a:p>
          <a:p>
            <a:pPr lvl="1"/>
            <a:r>
              <a:rPr lang="en-US" dirty="0" smtClean="0"/>
              <a:t>Comprehensive SPA and routing support</a:t>
            </a:r>
          </a:p>
          <a:p>
            <a:pPr lvl="1"/>
            <a:endParaRPr lang="en-US" dirty="0"/>
          </a:p>
        </p:txBody>
      </p:sp>
      <p:pic>
        <p:nvPicPr>
          <p:cNvPr id="4" name="Picture 3"/>
          <p:cNvPicPr>
            <a:picLocks noChangeAspect="1"/>
          </p:cNvPicPr>
          <p:nvPr/>
        </p:nvPicPr>
        <p:blipFill>
          <a:blip r:embed="rId2"/>
          <a:stretch>
            <a:fillRect/>
          </a:stretch>
        </p:blipFill>
        <p:spPr>
          <a:xfrm>
            <a:off x="3833010" y="69090"/>
            <a:ext cx="3088614" cy="796435"/>
          </a:xfrm>
          <a:prstGeom prst="rect">
            <a:avLst/>
          </a:prstGeom>
        </p:spPr>
      </p:pic>
    </p:spTree>
    <p:extLst>
      <p:ext uri="{BB962C8B-B14F-4D97-AF65-F5344CB8AC3E}">
        <p14:creationId xmlns:p14="http://schemas.microsoft.com/office/powerpoint/2010/main" val="9382168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I care?</a:t>
            </a:r>
            <a:endParaRPr lang="en-US" dirty="0"/>
          </a:p>
        </p:txBody>
      </p:sp>
      <p:sp>
        <p:nvSpPr>
          <p:cNvPr id="3" name="Content Placeholder 2"/>
          <p:cNvSpPr>
            <a:spLocks noGrp="1"/>
          </p:cNvSpPr>
          <p:nvPr>
            <p:ph idx="1"/>
          </p:nvPr>
        </p:nvSpPr>
        <p:spPr/>
        <p:txBody>
          <a:bodyPr/>
          <a:lstStyle/>
          <a:p>
            <a:r>
              <a:rPr lang="en-US" dirty="0" smtClean="0"/>
              <a:t>It's open source</a:t>
            </a:r>
          </a:p>
          <a:p>
            <a:r>
              <a:rPr lang="en-US" dirty="0" smtClean="0"/>
              <a:t>Actively developed by Google</a:t>
            </a:r>
          </a:p>
          <a:p>
            <a:pPr lvl="1"/>
            <a:r>
              <a:rPr lang="en-US" b="1" dirty="0" smtClean="0"/>
              <a:t>Google is paying </a:t>
            </a:r>
            <a:r>
              <a:rPr lang="en-US" b="1" dirty="0" err="1" smtClean="0"/>
              <a:t>devs</a:t>
            </a:r>
            <a:r>
              <a:rPr lang="en-US" b="1" dirty="0" smtClean="0"/>
              <a:t> to actively develop Angular</a:t>
            </a:r>
          </a:p>
          <a:p>
            <a:pPr marL="349250" lvl="1" indent="0">
              <a:buNone/>
            </a:pPr>
            <a:endParaRPr lang="en-US" b="1" dirty="0"/>
          </a:p>
          <a:p>
            <a:pPr marL="349250" lvl="1" indent="0">
              <a:buNone/>
            </a:pPr>
            <a:endParaRPr lang="en-US" b="1" dirty="0" smtClean="0"/>
          </a:p>
          <a:p>
            <a:r>
              <a:rPr lang="en-US" dirty="0" smtClean="0"/>
              <a:t>Actively developed by open source community (on </a:t>
            </a:r>
            <a:r>
              <a:rPr lang="en-US" dirty="0" err="1" smtClean="0"/>
              <a:t>GitHub</a:t>
            </a:r>
            <a:r>
              <a:rPr lang="en-US" dirty="0" smtClean="0"/>
              <a: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81363" y="2592079"/>
            <a:ext cx="1962727" cy="672894"/>
          </a:xfrm>
          <a:prstGeom prst="rect">
            <a:avLst/>
          </a:prstGeom>
        </p:spPr>
      </p:pic>
      <p:pic>
        <p:nvPicPr>
          <p:cNvPr id="5" name="Picture 4" descr="Octoca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5701" y="4918183"/>
            <a:ext cx="1694510" cy="1408561"/>
          </a:xfrm>
          <a:prstGeom prst="rect">
            <a:avLst/>
          </a:prstGeom>
        </p:spPr>
      </p:pic>
      <p:pic>
        <p:nvPicPr>
          <p:cNvPr id="6" name="Picture 5" descr="GitHub_Logo.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5338" y="4248962"/>
            <a:ext cx="1838752" cy="753888"/>
          </a:xfrm>
          <a:prstGeom prst="rect">
            <a:avLst/>
          </a:prstGeom>
        </p:spPr>
      </p:pic>
    </p:spTree>
    <p:extLst>
      <p:ext uri="{BB962C8B-B14F-4D97-AF65-F5344CB8AC3E}">
        <p14:creationId xmlns:p14="http://schemas.microsoft.com/office/powerpoint/2010/main" val="330774091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Angular.js</a:t>
            </a:r>
            <a:r>
              <a:rPr lang="en-US" dirty="0" smtClean="0"/>
              <a:t> #1?</a:t>
            </a:r>
            <a:endParaRPr lang="en-US" dirty="0"/>
          </a:p>
        </p:txBody>
      </p:sp>
      <p:sp>
        <p:nvSpPr>
          <p:cNvPr id="3" name="Content Placeholder 2"/>
          <p:cNvSpPr>
            <a:spLocks noGrp="1"/>
          </p:cNvSpPr>
          <p:nvPr>
            <p:ph idx="1"/>
          </p:nvPr>
        </p:nvSpPr>
        <p:spPr/>
        <p:txBody>
          <a:bodyPr/>
          <a:lstStyle/>
          <a:p>
            <a:pPr marL="0" indent="0">
              <a:buNone/>
            </a:pPr>
            <a:r>
              <a:rPr lang="en-US" dirty="0" err="1" smtClean="0"/>
              <a:t>Angular.js</a:t>
            </a:r>
            <a:r>
              <a:rPr lang="en-US" dirty="0" smtClean="0"/>
              <a:t> appears to be winning the JavaScript framework battle</a:t>
            </a:r>
          </a:p>
          <a:p>
            <a:pPr marL="0" indent="0">
              <a:buNone/>
            </a:pPr>
            <a:r>
              <a:rPr lang="en-US" dirty="0" smtClean="0"/>
              <a:t>(and for good reason)</a:t>
            </a:r>
          </a:p>
          <a:p>
            <a:pPr marL="0" indent="0">
              <a:buNone/>
            </a:pPr>
            <a:endParaRPr lang="en-US" dirty="0"/>
          </a:p>
          <a:p>
            <a:pPr marL="0" indent="0">
              <a:buNone/>
            </a:pPr>
            <a:r>
              <a:rPr lang="en-US" dirty="0" smtClean="0"/>
              <a:t>Lets see some evidence…</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1067" y="1696012"/>
            <a:ext cx="2038205" cy="4174244"/>
          </a:xfrm>
          <a:prstGeom prst="rect">
            <a:avLst/>
          </a:prstGeom>
        </p:spPr>
      </p:pic>
      <p:pic>
        <p:nvPicPr>
          <p:cNvPr id="4" name="Picture 3"/>
          <p:cNvPicPr>
            <a:picLocks noChangeAspect="1"/>
          </p:cNvPicPr>
          <p:nvPr/>
        </p:nvPicPr>
        <p:blipFill>
          <a:blip r:embed="rId3"/>
          <a:stretch>
            <a:fillRect/>
          </a:stretch>
        </p:blipFill>
        <p:spPr>
          <a:xfrm>
            <a:off x="5917904" y="4777299"/>
            <a:ext cx="802017" cy="842936"/>
          </a:xfrm>
          <a:prstGeom prst="rect">
            <a:avLst/>
          </a:prstGeom>
        </p:spPr>
      </p:pic>
    </p:spTree>
    <p:extLst>
      <p:ext uri="{BB962C8B-B14F-4D97-AF65-F5344CB8AC3E}">
        <p14:creationId xmlns:p14="http://schemas.microsoft.com/office/powerpoint/2010/main" val="39214668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care? – Google trends</a:t>
            </a:r>
            <a:endParaRPr lang="en-US" dirty="0"/>
          </a:p>
        </p:txBody>
      </p:sp>
      <p:sp>
        <p:nvSpPr>
          <p:cNvPr id="6" name="TextBox 5"/>
          <p:cNvSpPr txBox="1"/>
          <p:nvPr/>
        </p:nvSpPr>
        <p:spPr>
          <a:xfrm>
            <a:off x="7328360" y="832403"/>
            <a:ext cx="1490570" cy="246221"/>
          </a:xfrm>
          <a:prstGeom prst="rect">
            <a:avLst/>
          </a:prstGeom>
          <a:noFill/>
        </p:spPr>
        <p:txBody>
          <a:bodyPr wrap="square" rtlCol="0">
            <a:spAutoFit/>
          </a:bodyPr>
          <a:lstStyle/>
          <a:p>
            <a:r>
              <a:rPr lang="en-US" sz="1000" dirty="0" smtClean="0"/>
              <a:t>As of </a:t>
            </a:r>
            <a:r>
              <a:rPr lang="en-US" sz="1000" dirty="0"/>
              <a:t>4</a:t>
            </a:r>
            <a:r>
              <a:rPr lang="en-US" sz="1000" dirty="0" smtClean="0"/>
              <a:t>/3/2014</a:t>
            </a:r>
            <a:endParaRPr lang="en-US" sz="1000" dirty="0"/>
          </a:p>
        </p:txBody>
      </p:sp>
      <p:pic>
        <p:nvPicPr>
          <p:cNvPr id="7" name="Picture 6" descr="Screen Shot 2014-04-03 at 10.30.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7" y="1096142"/>
            <a:ext cx="9129285" cy="5253859"/>
          </a:xfrm>
          <a:prstGeom prst="rect">
            <a:avLst/>
          </a:prstGeom>
        </p:spPr>
      </p:pic>
      <p:pic>
        <p:nvPicPr>
          <p:cNvPr id="5" name="Picture 4"/>
          <p:cNvPicPr>
            <a:picLocks noChangeAspect="1"/>
          </p:cNvPicPr>
          <p:nvPr/>
        </p:nvPicPr>
        <p:blipFill>
          <a:blip r:embed="rId4"/>
          <a:stretch>
            <a:fillRect/>
          </a:stretch>
        </p:blipFill>
        <p:spPr>
          <a:xfrm>
            <a:off x="1668627" y="1542066"/>
            <a:ext cx="203200" cy="203200"/>
          </a:xfrm>
          <a:prstGeom prst="rect">
            <a:avLst/>
          </a:prstGeom>
        </p:spPr>
      </p:pic>
    </p:spTree>
    <p:extLst>
      <p:ext uri="{BB962C8B-B14F-4D97-AF65-F5344CB8AC3E}">
        <p14:creationId xmlns:p14="http://schemas.microsoft.com/office/powerpoint/2010/main" val="200503880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care? – </a:t>
            </a:r>
            <a:r>
              <a:rPr lang="en-US" dirty="0" err="1" smtClean="0"/>
              <a:t>GitHub</a:t>
            </a:r>
            <a:r>
              <a:rPr lang="en-US" dirty="0" smtClean="0"/>
              <a:t> Stats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1928817"/>
              </p:ext>
            </p:extLst>
          </p:nvPr>
        </p:nvGraphicFramePr>
        <p:xfrm>
          <a:off x="860218" y="1274639"/>
          <a:ext cx="7243715" cy="4207157"/>
        </p:xfrm>
        <a:graphic>
          <a:graphicData uri="http://schemas.openxmlformats.org/drawingml/2006/table">
            <a:tbl>
              <a:tblPr firstRow="1" bandRow="1">
                <a:tableStyleId>{5C22544A-7EE6-4342-B048-85BDC9FD1C3A}</a:tableStyleId>
              </a:tblPr>
              <a:tblGrid>
                <a:gridCol w="1448743"/>
                <a:gridCol w="1448743"/>
                <a:gridCol w="1448743"/>
                <a:gridCol w="1448743"/>
                <a:gridCol w="1448743"/>
              </a:tblGrid>
              <a:tr h="441859">
                <a:tc>
                  <a:txBody>
                    <a:bodyPr/>
                    <a:lstStyle/>
                    <a:p>
                      <a:endParaRPr lang="en-US" dirty="0"/>
                    </a:p>
                  </a:txBody>
                  <a:tcPr/>
                </a:tc>
                <a:tc>
                  <a:txBody>
                    <a:bodyPr/>
                    <a:lstStyle/>
                    <a:p>
                      <a:r>
                        <a:rPr lang="en-US" dirty="0" smtClean="0"/>
                        <a:t>Angular</a:t>
                      </a:r>
                      <a:endParaRPr lang="en-US" dirty="0"/>
                    </a:p>
                  </a:txBody>
                  <a:tcPr/>
                </a:tc>
                <a:tc>
                  <a:txBody>
                    <a:bodyPr/>
                    <a:lstStyle/>
                    <a:p>
                      <a:r>
                        <a:rPr lang="en-US" dirty="0" smtClean="0"/>
                        <a:t>Ember</a:t>
                      </a:r>
                      <a:endParaRPr lang="en-US" dirty="0"/>
                    </a:p>
                  </a:txBody>
                  <a:tcPr/>
                </a:tc>
                <a:tc>
                  <a:txBody>
                    <a:bodyPr/>
                    <a:lstStyle/>
                    <a:p>
                      <a:r>
                        <a:rPr lang="en-US" dirty="0" smtClean="0"/>
                        <a:t>Backbone</a:t>
                      </a:r>
                      <a:endParaRPr lang="en-US" dirty="0"/>
                    </a:p>
                  </a:txBody>
                  <a:tcPr/>
                </a:tc>
                <a:tc>
                  <a:txBody>
                    <a:bodyPr/>
                    <a:lstStyle/>
                    <a:p>
                      <a:r>
                        <a:rPr lang="en-US" dirty="0" smtClean="0"/>
                        <a:t>Knockout</a:t>
                      </a:r>
                      <a:endParaRPr lang="en-US" dirty="0"/>
                    </a:p>
                  </a:txBody>
                  <a:tcPr/>
                </a:tc>
              </a:tr>
              <a:tr h="441859">
                <a:tc>
                  <a:txBody>
                    <a:bodyPr/>
                    <a:lstStyle/>
                    <a:p>
                      <a:r>
                        <a:rPr lang="en-US" dirty="0" smtClean="0"/>
                        <a:t>Stars</a:t>
                      </a:r>
                      <a:endParaRPr lang="en-US" dirty="0"/>
                    </a:p>
                  </a:txBody>
                  <a:tcPr/>
                </a:tc>
                <a:tc>
                  <a:txBody>
                    <a:bodyPr/>
                    <a:lstStyle/>
                    <a:p>
                      <a:r>
                        <a:rPr lang="en-US" dirty="0" smtClean="0">
                          <a:solidFill>
                            <a:srgbClr val="008000"/>
                          </a:solidFill>
                        </a:rPr>
                        <a:t>22,351</a:t>
                      </a:r>
                      <a:endParaRPr lang="en-US" dirty="0">
                        <a:solidFill>
                          <a:srgbClr val="008000"/>
                        </a:solidFill>
                      </a:endParaRPr>
                    </a:p>
                  </a:txBody>
                  <a:tcPr/>
                </a:tc>
                <a:tc>
                  <a:txBody>
                    <a:bodyPr/>
                    <a:lstStyle/>
                    <a:p>
                      <a:r>
                        <a:rPr lang="en-US" dirty="0" smtClean="0"/>
                        <a:t>9,780</a:t>
                      </a:r>
                      <a:endParaRPr lang="en-US" dirty="0"/>
                    </a:p>
                  </a:txBody>
                  <a:tcPr/>
                </a:tc>
                <a:tc>
                  <a:txBody>
                    <a:bodyPr/>
                    <a:lstStyle/>
                    <a:p>
                      <a:r>
                        <a:rPr lang="en-US" dirty="0" smtClean="0"/>
                        <a:t>17,538</a:t>
                      </a:r>
                      <a:endParaRPr lang="en-US" dirty="0"/>
                    </a:p>
                  </a:txBody>
                  <a:tcPr/>
                </a:tc>
                <a:tc>
                  <a:txBody>
                    <a:bodyPr/>
                    <a:lstStyle/>
                    <a:p>
                      <a:r>
                        <a:rPr lang="en-US" dirty="0" smtClean="0"/>
                        <a:t>4,821</a:t>
                      </a:r>
                      <a:endParaRPr lang="en-US" dirty="0"/>
                    </a:p>
                  </a:txBody>
                  <a:tcPr/>
                </a:tc>
              </a:tr>
              <a:tr h="441859">
                <a:tc>
                  <a:txBody>
                    <a:bodyPr/>
                    <a:lstStyle/>
                    <a:p>
                      <a:r>
                        <a:rPr lang="en-US" dirty="0" smtClean="0"/>
                        <a:t>Watches</a:t>
                      </a:r>
                    </a:p>
                  </a:txBody>
                  <a:tcPr/>
                </a:tc>
                <a:tc>
                  <a:txBody>
                    <a:bodyPr/>
                    <a:lstStyle/>
                    <a:p>
                      <a:r>
                        <a:rPr lang="en-US" dirty="0" smtClean="0">
                          <a:solidFill>
                            <a:srgbClr val="008000"/>
                          </a:solidFill>
                        </a:rPr>
                        <a:t>2,225</a:t>
                      </a:r>
                      <a:endParaRPr lang="en-US" dirty="0">
                        <a:solidFill>
                          <a:srgbClr val="008000"/>
                        </a:solidFill>
                      </a:endParaRPr>
                    </a:p>
                  </a:txBody>
                  <a:tcPr/>
                </a:tc>
                <a:tc>
                  <a:txBody>
                    <a:bodyPr/>
                    <a:lstStyle/>
                    <a:p>
                      <a:r>
                        <a:rPr lang="en-US" dirty="0" smtClean="0"/>
                        <a:t>828</a:t>
                      </a:r>
                      <a:endParaRPr lang="en-US" dirty="0"/>
                    </a:p>
                  </a:txBody>
                  <a:tcPr/>
                </a:tc>
                <a:tc>
                  <a:txBody>
                    <a:bodyPr/>
                    <a:lstStyle/>
                    <a:p>
                      <a:r>
                        <a:rPr lang="en-US" dirty="0" smtClean="0"/>
                        <a:t>1,455</a:t>
                      </a:r>
                      <a:endParaRPr lang="en-US" dirty="0"/>
                    </a:p>
                  </a:txBody>
                  <a:tcPr/>
                </a:tc>
                <a:tc>
                  <a:txBody>
                    <a:bodyPr/>
                    <a:lstStyle/>
                    <a:p>
                      <a:r>
                        <a:rPr lang="en-US" dirty="0" smtClean="0"/>
                        <a:t>425</a:t>
                      </a:r>
                      <a:endParaRPr lang="en-US" dirty="0"/>
                    </a:p>
                  </a:txBody>
                  <a:tcPr/>
                </a:tc>
              </a:tr>
              <a:tr h="441859">
                <a:tc>
                  <a:txBody>
                    <a:bodyPr/>
                    <a:lstStyle/>
                    <a:p>
                      <a:r>
                        <a:rPr lang="en-US" dirty="0" smtClean="0"/>
                        <a:t>Forks</a:t>
                      </a:r>
                    </a:p>
                  </a:txBody>
                  <a:tcPr/>
                </a:tc>
                <a:tc>
                  <a:txBody>
                    <a:bodyPr/>
                    <a:lstStyle/>
                    <a:p>
                      <a:r>
                        <a:rPr lang="en-US" dirty="0" smtClean="0">
                          <a:solidFill>
                            <a:srgbClr val="008000"/>
                          </a:solidFill>
                        </a:rPr>
                        <a:t>7,144</a:t>
                      </a:r>
                      <a:endParaRPr lang="en-US" dirty="0">
                        <a:solidFill>
                          <a:srgbClr val="008000"/>
                        </a:solidFill>
                      </a:endParaRPr>
                    </a:p>
                  </a:txBody>
                  <a:tcPr/>
                </a:tc>
                <a:tc>
                  <a:txBody>
                    <a:bodyPr/>
                    <a:lstStyle/>
                    <a:p>
                      <a:r>
                        <a:rPr lang="en-US" dirty="0" smtClean="0"/>
                        <a:t>2,109</a:t>
                      </a:r>
                      <a:endParaRPr lang="en-US" dirty="0"/>
                    </a:p>
                  </a:txBody>
                  <a:tcPr/>
                </a:tc>
                <a:tc>
                  <a:txBody>
                    <a:bodyPr/>
                    <a:lstStyle/>
                    <a:p>
                      <a:r>
                        <a:rPr lang="en-US" dirty="0" smtClean="0"/>
                        <a:t>3,851</a:t>
                      </a:r>
                      <a:endParaRPr lang="en-US" dirty="0"/>
                    </a:p>
                  </a:txBody>
                  <a:tcPr/>
                </a:tc>
                <a:tc>
                  <a:txBody>
                    <a:bodyPr/>
                    <a:lstStyle/>
                    <a:p>
                      <a:r>
                        <a:rPr lang="en-US" dirty="0" smtClean="0"/>
                        <a:t>799</a:t>
                      </a:r>
                      <a:endParaRPr lang="en-US" dirty="0"/>
                    </a:p>
                  </a:txBody>
                  <a:tcPr/>
                </a:tc>
              </a:tr>
              <a:tr h="762661">
                <a:tc>
                  <a:txBody>
                    <a:bodyPr/>
                    <a:lstStyle/>
                    <a:p>
                      <a:r>
                        <a:rPr lang="en-US" dirty="0" smtClean="0"/>
                        <a:t>Commits past month</a:t>
                      </a:r>
                    </a:p>
                  </a:txBody>
                  <a:tcPr/>
                </a:tc>
                <a:tc>
                  <a:txBody>
                    <a:bodyPr/>
                    <a:lstStyle/>
                    <a:p>
                      <a:r>
                        <a:rPr lang="en-US" dirty="0" smtClean="0">
                          <a:solidFill>
                            <a:srgbClr val="008000"/>
                          </a:solidFill>
                        </a:rPr>
                        <a:t>859</a:t>
                      </a:r>
                      <a:endParaRPr lang="en-US" dirty="0">
                        <a:solidFill>
                          <a:srgbClr val="008000"/>
                        </a:solidFill>
                      </a:endParaRPr>
                    </a:p>
                  </a:txBody>
                  <a:tcPr/>
                </a:tc>
                <a:tc>
                  <a:txBody>
                    <a:bodyPr/>
                    <a:lstStyle/>
                    <a:p>
                      <a:r>
                        <a:rPr lang="en-US" dirty="0" smtClean="0"/>
                        <a:t>266</a:t>
                      </a:r>
                      <a:endParaRPr lang="en-US" dirty="0"/>
                    </a:p>
                  </a:txBody>
                  <a:tcPr/>
                </a:tc>
                <a:tc>
                  <a:txBody>
                    <a:bodyPr/>
                    <a:lstStyle/>
                    <a:p>
                      <a:r>
                        <a:rPr lang="en-US" dirty="0" smtClean="0"/>
                        <a:t>123</a:t>
                      </a:r>
                      <a:endParaRPr lang="en-US" dirty="0"/>
                    </a:p>
                  </a:txBody>
                  <a:tcPr/>
                </a:tc>
                <a:tc>
                  <a:txBody>
                    <a:bodyPr/>
                    <a:lstStyle/>
                    <a:p>
                      <a:r>
                        <a:rPr lang="en-US" dirty="0" smtClean="0"/>
                        <a:t>89</a:t>
                      </a:r>
                      <a:endParaRPr lang="en-US" dirty="0"/>
                    </a:p>
                  </a:txBody>
                  <a:tcPr/>
                </a:tc>
              </a:tr>
              <a:tr h="762661">
                <a:tc>
                  <a:txBody>
                    <a:bodyPr/>
                    <a:lstStyle/>
                    <a:p>
                      <a:r>
                        <a:rPr lang="en-US" dirty="0" smtClean="0"/>
                        <a:t>Authors past</a:t>
                      </a:r>
                      <a:r>
                        <a:rPr lang="en-US" baseline="0" dirty="0" smtClean="0"/>
                        <a:t> </a:t>
                      </a:r>
                      <a:r>
                        <a:rPr lang="en-US" dirty="0" smtClean="0"/>
                        <a:t>month</a:t>
                      </a:r>
                      <a:endParaRPr lang="en-US" dirty="0"/>
                    </a:p>
                  </a:txBody>
                  <a:tcPr/>
                </a:tc>
                <a:tc>
                  <a:txBody>
                    <a:bodyPr/>
                    <a:lstStyle/>
                    <a:p>
                      <a:r>
                        <a:rPr lang="en-US" dirty="0" smtClean="0">
                          <a:solidFill>
                            <a:srgbClr val="008000"/>
                          </a:solidFill>
                        </a:rPr>
                        <a:t>195</a:t>
                      </a:r>
                      <a:endParaRPr lang="en-US" dirty="0">
                        <a:solidFill>
                          <a:srgbClr val="008000"/>
                        </a:solidFill>
                      </a:endParaRPr>
                    </a:p>
                  </a:txBody>
                  <a:tcPr/>
                </a:tc>
                <a:tc>
                  <a:txBody>
                    <a:bodyPr/>
                    <a:lstStyle/>
                    <a:p>
                      <a:r>
                        <a:rPr lang="en-US" dirty="0" smtClean="0"/>
                        <a:t>58</a:t>
                      </a:r>
                      <a:endParaRPr lang="en-US" dirty="0"/>
                    </a:p>
                  </a:txBody>
                  <a:tcPr/>
                </a:tc>
                <a:tc>
                  <a:txBody>
                    <a:bodyPr/>
                    <a:lstStyle/>
                    <a:p>
                      <a:r>
                        <a:rPr lang="en-US" dirty="0" smtClean="0"/>
                        <a:t>25</a:t>
                      </a:r>
                      <a:endParaRPr lang="en-US" dirty="0"/>
                    </a:p>
                  </a:txBody>
                  <a:tcPr/>
                </a:tc>
                <a:tc>
                  <a:txBody>
                    <a:bodyPr/>
                    <a:lstStyle/>
                    <a:p>
                      <a:r>
                        <a:rPr lang="en-US" dirty="0" smtClean="0"/>
                        <a:t>9</a:t>
                      </a:r>
                      <a:endParaRPr lang="en-US" dirty="0"/>
                    </a:p>
                  </a:txBody>
                  <a:tcPr/>
                </a:tc>
              </a:tr>
              <a:tr h="762661">
                <a:tc>
                  <a:txBody>
                    <a:bodyPr/>
                    <a:lstStyle/>
                    <a:p>
                      <a:r>
                        <a:rPr lang="en-US" dirty="0" smtClean="0"/>
                        <a:t>Major Releases past year</a:t>
                      </a:r>
                      <a:endParaRPr lang="en-US" dirty="0"/>
                    </a:p>
                  </a:txBody>
                  <a:tcPr/>
                </a:tc>
                <a:tc>
                  <a:txBody>
                    <a:bodyPr/>
                    <a:lstStyle/>
                    <a:p>
                      <a:r>
                        <a:rPr lang="en-US" dirty="0" smtClean="0">
                          <a:solidFill>
                            <a:srgbClr val="008000"/>
                          </a:solidFill>
                        </a:rPr>
                        <a:t>21</a:t>
                      </a:r>
                      <a:endParaRPr lang="en-US" dirty="0">
                        <a:solidFill>
                          <a:srgbClr val="008000"/>
                        </a:solidFill>
                      </a:endParaRPr>
                    </a:p>
                  </a:txBody>
                  <a:tcPr/>
                </a:tc>
                <a:tc>
                  <a:txBody>
                    <a:bodyPr/>
                    <a:lstStyle/>
                    <a:p>
                      <a:r>
                        <a:rPr lang="en-US" dirty="0" smtClean="0"/>
                        <a:t>15</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r>
            </a:tbl>
          </a:graphicData>
        </a:graphic>
      </p:graphicFrame>
      <p:sp>
        <p:nvSpPr>
          <p:cNvPr id="6" name="TextBox 5"/>
          <p:cNvSpPr txBox="1"/>
          <p:nvPr/>
        </p:nvSpPr>
        <p:spPr>
          <a:xfrm>
            <a:off x="7422430" y="888845"/>
            <a:ext cx="1490570" cy="246221"/>
          </a:xfrm>
          <a:prstGeom prst="rect">
            <a:avLst/>
          </a:prstGeom>
          <a:noFill/>
        </p:spPr>
        <p:txBody>
          <a:bodyPr wrap="square" rtlCol="0">
            <a:spAutoFit/>
          </a:bodyPr>
          <a:lstStyle/>
          <a:p>
            <a:r>
              <a:rPr lang="en-US" sz="1000" dirty="0" smtClean="0"/>
              <a:t>As of </a:t>
            </a:r>
            <a:r>
              <a:rPr lang="en-US" sz="1000" dirty="0"/>
              <a:t>4</a:t>
            </a:r>
            <a:r>
              <a:rPr lang="en-US" sz="1000" dirty="0" smtClean="0"/>
              <a:t>/3/2014</a:t>
            </a:r>
            <a:endParaRPr lang="en-US" sz="1000" dirty="0"/>
          </a:p>
        </p:txBody>
      </p:sp>
      <p:pic>
        <p:nvPicPr>
          <p:cNvPr id="7" name="Picture 6"/>
          <p:cNvPicPr>
            <a:picLocks noChangeAspect="1"/>
          </p:cNvPicPr>
          <p:nvPr/>
        </p:nvPicPr>
        <p:blipFill>
          <a:blip r:embed="rId2"/>
          <a:stretch>
            <a:fillRect/>
          </a:stretch>
        </p:blipFill>
        <p:spPr>
          <a:xfrm>
            <a:off x="3288492" y="1812100"/>
            <a:ext cx="203200" cy="203200"/>
          </a:xfrm>
          <a:prstGeom prst="rect">
            <a:avLst/>
          </a:prstGeom>
        </p:spPr>
      </p:pic>
      <p:pic>
        <p:nvPicPr>
          <p:cNvPr id="8" name="Picture 7"/>
          <p:cNvPicPr>
            <a:picLocks noChangeAspect="1"/>
          </p:cNvPicPr>
          <p:nvPr/>
        </p:nvPicPr>
        <p:blipFill>
          <a:blip r:embed="rId2"/>
          <a:stretch>
            <a:fillRect/>
          </a:stretch>
        </p:blipFill>
        <p:spPr>
          <a:xfrm>
            <a:off x="3288492" y="2269300"/>
            <a:ext cx="203200" cy="203200"/>
          </a:xfrm>
          <a:prstGeom prst="rect">
            <a:avLst/>
          </a:prstGeom>
        </p:spPr>
      </p:pic>
      <p:pic>
        <p:nvPicPr>
          <p:cNvPr id="9" name="Picture 8"/>
          <p:cNvPicPr>
            <a:picLocks noChangeAspect="1"/>
          </p:cNvPicPr>
          <p:nvPr/>
        </p:nvPicPr>
        <p:blipFill>
          <a:blip r:embed="rId2"/>
          <a:stretch>
            <a:fillRect/>
          </a:stretch>
        </p:blipFill>
        <p:spPr>
          <a:xfrm>
            <a:off x="3288492" y="3113183"/>
            <a:ext cx="203200" cy="203200"/>
          </a:xfrm>
          <a:prstGeom prst="rect">
            <a:avLst/>
          </a:prstGeom>
        </p:spPr>
      </p:pic>
      <p:pic>
        <p:nvPicPr>
          <p:cNvPr id="10" name="Picture 9"/>
          <p:cNvPicPr>
            <a:picLocks noChangeAspect="1"/>
          </p:cNvPicPr>
          <p:nvPr/>
        </p:nvPicPr>
        <p:blipFill>
          <a:blip r:embed="rId2"/>
          <a:stretch>
            <a:fillRect/>
          </a:stretch>
        </p:blipFill>
        <p:spPr>
          <a:xfrm>
            <a:off x="3288492" y="2679981"/>
            <a:ext cx="203200" cy="203200"/>
          </a:xfrm>
          <a:prstGeom prst="rect">
            <a:avLst/>
          </a:prstGeom>
        </p:spPr>
      </p:pic>
      <p:pic>
        <p:nvPicPr>
          <p:cNvPr id="11" name="Picture 10"/>
          <p:cNvPicPr>
            <a:picLocks noChangeAspect="1"/>
          </p:cNvPicPr>
          <p:nvPr/>
        </p:nvPicPr>
        <p:blipFill>
          <a:blip r:embed="rId2"/>
          <a:stretch>
            <a:fillRect/>
          </a:stretch>
        </p:blipFill>
        <p:spPr>
          <a:xfrm>
            <a:off x="3288492" y="3896816"/>
            <a:ext cx="203200" cy="203200"/>
          </a:xfrm>
          <a:prstGeom prst="rect">
            <a:avLst/>
          </a:prstGeom>
        </p:spPr>
      </p:pic>
      <p:pic>
        <p:nvPicPr>
          <p:cNvPr id="12" name="Picture 11"/>
          <p:cNvPicPr>
            <a:picLocks noChangeAspect="1"/>
          </p:cNvPicPr>
          <p:nvPr/>
        </p:nvPicPr>
        <p:blipFill>
          <a:blip r:embed="rId2"/>
          <a:stretch>
            <a:fillRect/>
          </a:stretch>
        </p:blipFill>
        <p:spPr>
          <a:xfrm>
            <a:off x="3288492" y="4642127"/>
            <a:ext cx="203200" cy="203200"/>
          </a:xfrm>
          <a:prstGeom prst="rect">
            <a:avLst/>
          </a:prstGeom>
        </p:spPr>
      </p:pic>
    </p:spTree>
    <p:extLst>
      <p:ext uri="{BB962C8B-B14F-4D97-AF65-F5344CB8AC3E}">
        <p14:creationId xmlns:p14="http://schemas.microsoft.com/office/powerpoint/2010/main" val="10181346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nector 13"/>
          <p:cNvSpPr/>
          <p:nvPr/>
        </p:nvSpPr>
        <p:spPr>
          <a:xfrm>
            <a:off x="2102790" y="1107764"/>
            <a:ext cx="4996668" cy="4511024"/>
          </a:xfrm>
          <a:prstGeom prst="flowChartConnector">
            <a:avLst/>
          </a:prstGeom>
          <a:noFill/>
          <a:ln>
            <a:solidFill>
              <a:srgbClr val="FF66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tx1"/>
                </a:solidFill>
                <a:prstDash val="sysDash"/>
              </a:ln>
              <a:noFill/>
            </a:endParaRPr>
          </a:p>
        </p:txBody>
      </p:sp>
      <p:sp>
        <p:nvSpPr>
          <p:cNvPr id="2" name="Title 1"/>
          <p:cNvSpPr>
            <a:spLocks noGrp="1"/>
          </p:cNvSpPr>
          <p:nvPr>
            <p:ph type="title"/>
          </p:nvPr>
        </p:nvSpPr>
        <p:spPr>
          <a:xfrm>
            <a:off x="121679" y="107575"/>
            <a:ext cx="8882580" cy="707843"/>
          </a:xfrm>
        </p:spPr>
        <p:txBody>
          <a:bodyPr/>
          <a:lstStyle/>
          <a:p>
            <a:r>
              <a:rPr lang="en-US" dirty="0" err="1" smtClean="0"/>
              <a:t>Angular.js</a:t>
            </a:r>
            <a:r>
              <a:rPr lang="en-US" dirty="0" smtClean="0"/>
              <a:t> </a:t>
            </a:r>
            <a:r>
              <a:rPr lang="en-US" dirty="0" err="1" smtClean="0"/>
              <a:t>vs</a:t>
            </a:r>
            <a:r>
              <a:rPr lang="en-US" dirty="0" smtClean="0"/>
              <a:t> other libraries</a:t>
            </a:r>
            <a:endParaRPr lang="en-US" dirty="0"/>
          </a:p>
        </p:txBody>
      </p:sp>
      <p:sp>
        <p:nvSpPr>
          <p:cNvPr id="4" name="Connector 3"/>
          <p:cNvSpPr/>
          <p:nvPr/>
        </p:nvSpPr>
        <p:spPr>
          <a:xfrm>
            <a:off x="1201576" y="996281"/>
            <a:ext cx="5506188" cy="5217175"/>
          </a:xfrm>
          <a:prstGeom prst="flowChartConnector">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noFill/>
            </a:endParaRPr>
          </a:p>
        </p:txBody>
      </p:sp>
      <p:sp>
        <p:nvSpPr>
          <p:cNvPr id="7" name="Connector 6"/>
          <p:cNvSpPr/>
          <p:nvPr/>
        </p:nvSpPr>
        <p:spPr>
          <a:xfrm>
            <a:off x="311622" y="2232606"/>
            <a:ext cx="1448612" cy="1372576"/>
          </a:xfrm>
          <a:prstGeom prst="flowChartConnector">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noFill/>
            </a:endParaRP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3185" y="996281"/>
            <a:ext cx="1722761" cy="444233"/>
          </a:xfrm>
          <a:prstGeom prst="rect">
            <a:avLst/>
          </a:prstGeom>
        </p:spPr>
      </p:pic>
      <p:pic>
        <p:nvPicPr>
          <p:cNvPr id="9" name="Picture 8" descr="jQuery-Logo.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2462" y="2744669"/>
            <a:ext cx="1284211" cy="324921"/>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95922" y="3793228"/>
            <a:ext cx="1304288" cy="458411"/>
          </a:xfrm>
          <a:prstGeom prst="rect">
            <a:avLst/>
          </a:prstGeom>
        </p:spPr>
      </p:pic>
      <p:sp>
        <p:nvSpPr>
          <p:cNvPr id="11" name="Connector 10"/>
          <p:cNvSpPr/>
          <p:nvPr/>
        </p:nvSpPr>
        <p:spPr>
          <a:xfrm>
            <a:off x="3196796" y="3152553"/>
            <a:ext cx="1907292" cy="1766432"/>
          </a:xfrm>
          <a:prstGeom prst="flowChartConnector">
            <a:avLst/>
          </a:prstGeom>
          <a:noFill/>
          <a:ln>
            <a:solidFill>
              <a:srgbClr val="A603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noFill/>
            </a:endParaRPr>
          </a:p>
        </p:txBody>
      </p:sp>
      <p:sp>
        <p:nvSpPr>
          <p:cNvPr id="12" name="Connector 11"/>
          <p:cNvSpPr/>
          <p:nvPr/>
        </p:nvSpPr>
        <p:spPr>
          <a:xfrm>
            <a:off x="3196796" y="1838030"/>
            <a:ext cx="1750092" cy="1658232"/>
          </a:xfrm>
          <a:prstGeom prst="flowChartConnector">
            <a:avLst/>
          </a:prstGeom>
          <a:noFill/>
          <a:ln>
            <a:solidFill>
              <a:srgbClr val="00006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noFill/>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64455" y="2529180"/>
            <a:ext cx="1306986" cy="232611"/>
          </a:xfrm>
          <a:prstGeom prst="rect">
            <a:avLst/>
          </a:prstGeom>
        </p:spPr>
      </p:pic>
      <p:pic>
        <p:nvPicPr>
          <p:cNvPr id="17" name="Picture 16"/>
          <p:cNvPicPr>
            <a:picLocks noChangeAspect="1"/>
          </p:cNvPicPr>
          <p:nvPr/>
        </p:nvPicPr>
        <p:blipFill>
          <a:blip r:embed="rId6"/>
          <a:stretch>
            <a:fillRect/>
          </a:stretch>
        </p:blipFill>
        <p:spPr>
          <a:xfrm>
            <a:off x="6978705" y="1641663"/>
            <a:ext cx="2080403" cy="1977667"/>
          </a:xfrm>
          <a:prstGeom prst="rect">
            <a:avLst/>
          </a:prstGeom>
        </p:spPr>
      </p:pic>
    </p:spTree>
    <p:extLst>
      <p:ext uri="{BB962C8B-B14F-4D97-AF65-F5344CB8AC3E}">
        <p14:creationId xmlns:p14="http://schemas.microsoft.com/office/powerpoint/2010/main" val="40436582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1028604" cy="707843"/>
          </a:xfrm>
        </p:spPr>
        <p:txBody>
          <a:bodyPr/>
          <a:lstStyle/>
          <a:p>
            <a:pPr algn="l"/>
            <a:r>
              <a:rPr lang="en-US" dirty="0" err="1" smtClean="0"/>
              <a:t>vs</a:t>
            </a:r>
            <a:endParaRPr lang="en-US" dirty="0"/>
          </a:p>
        </p:txBody>
      </p:sp>
      <p:sp>
        <p:nvSpPr>
          <p:cNvPr id="3" name="Content Placeholder 2"/>
          <p:cNvSpPr>
            <a:spLocks noGrp="1"/>
          </p:cNvSpPr>
          <p:nvPr>
            <p:ph idx="1"/>
          </p:nvPr>
        </p:nvSpPr>
        <p:spPr>
          <a:xfrm>
            <a:off x="549275" y="1010254"/>
            <a:ext cx="8042276" cy="5476992"/>
          </a:xfrm>
        </p:spPr>
        <p:txBody>
          <a:bodyPr>
            <a:normAutofit/>
          </a:bodyPr>
          <a:lstStyle/>
          <a:p>
            <a:pPr marL="0" indent="0">
              <a:buNone/>
            </a:pPr>
            <a:r>
              <a:rPr lang="en-US" dirty="0" err="1" smtClean="0"/>
              <a:t>jQuery</a:t>
            </a:r>
            <a:r>
              <a:rPr lang="en-US" dirty="0" smtClean="0"/>
              <a:t> is a library meant for is DOM manipulation, animations and an AJAX wrapper. </a:t>
            </a:r>
            <a:r>
              <a:rPr lang="en-US" b="1" dirty="0" smtClean="0"/>
              <a:t>NOT an application framework</a:t>
            </a:r>
          </a:p>
          <a:p>
            <a:pPr marL="0" indent="0">
              <a:buNone/>
            </a:pPr>
            <a:r>
              <a:rPr lang="en-US" b="1" u="sng" dirty="0" smtClean="0"/>
              <a:t>Pros</a:t>
            </a:r>
          </a:p>
          <a:p>
            <a:r>
              <a:rPr lang="en-US" dirty="0" smtClean="0"/>
              <a:t>None. </a:t>
            </a:r>
            <a:r>
              <a:rPr lang="en-US" dirty="0"/>
              <a:t>Angular has built in ‘basic’ </a:t>
            </a:r>
            <a:r>
              <a:rPr lang="en-US" dirty="0" err="1"/>
              <a:t>jQuery</a:t>
            </a:r>
            <a:r>
              <a:rPr lang="en-US" dirty="0"/>
              <a:t>. </a:t>
            </a:r>
            <a:endParaRPr lang="en-US" dirty="0" smtClean="0"/>
          </a:p>
          <a:p>
            <a:pPr lvl="1"/>
            <a:r>
              <a:rPr lang="en-US" dirty="0" smtClean="0"/>
              <a:t>If full-blown </a:t>
            </a:r>
            <a:r>
              <a:rPr lang="en-US" dirty="0" err="1" smtClean="0"/>
              <a:t>jQuery</a:t>
            </a:r>
            <a:r>
              <a:rPr lang="en-US" dirty="0" smtClean="0"/>
              <a:t> is added Angular will automatically use it. Generally full blown NOT needed.</a:t>
            </a:r>
            <a:endParaRPr lang="en-US" dirty="0"/>
          </a:p>
          <a:p>
            <a:pPr marL="0" indent="0">
              <a:buNone/>
            </a:pPr>
            <a:r>
              <a:rPr lang="en-US" b="1" u="sng" dirty="0" smtClean="0"/>
              <a:t>Cons</a:t>
            </a:r>
          </a:p>
          <a:p>
            <a:r>
              <a:rPr lang="en-US" dirty="0" smtClean="0"/>
              <a:t>Horrible choice for creating dynamic UIs.</a:t>
            </a:r>
          </a:p>
          <a:p>
            <a:pPr lvl="1"/>
            <a:r>
              <a:rPr lang="en-US" dirty="0" smtClean="0"/>
              <a:t>Verbose code, hard to maintain, not organized</a:t>
            </a:r>
          </a:p>
          <a:p>
            <a:pPr lvl="1"/>
            <a:r>
              <a:rPr lang="en-US" dirty="0" smtClean="0"/>
              <a:t>Not MVVM or MVC</a:t>
            </a:r>
          </a:p>
        </p:txBody>
      </p:sp>
      <p:pic>
        <p:nvPicPr>
          <p:cNvPr id="23" name="Picture 22" descr="jQuery-Logo.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43441" y="107575"/>
            <a:ext cx="2843831" cy="719524"/>
          </a:xfrm>
          <a:prstGeom prst="rect">
            <a:avLst/>
          </a:prstGeom>
        </p:spPr>
      </p:pic>
    </p:spTree>
    <p:extLst>
      <p:ext uri="{BB962C8B-B14F-4D97-AF65-F5344CB8AC3E}">
        <p14:creationId xmlns:p14="http://schemas.microsoft.com/office/powerpoint/2010/main" val="219766127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982422" cy="707843"/>
          </a:xfrm>
        </p:spPr>
        <p:txBody>
          <a:bodyPr/>
          <a:lstStyle/>
          <a:p>
            <a:pPr algn="l"/>
            <a:r>
              <a:rPr lang="en-US" dirty="0" err="1" smtClean="0"/>
              <a:t>vs</a:t>
            </a:r>
            <a:endParaRPr lang="en-US" dirty="0"/>
          </a:p>
        </p:txBody>
      </p:sp>
      <p:sp>
        <p:nvSpPr>
          <p:cNvPr id="3" name="Content Placeholder 2"/>
          <p:cNvSpPr>
            <a:spLocks noGrp="1"/>
          </p:cNvSpPr>
          <p:nvPr>
            <p:ph idx="1"/>
          </p:nvPr>
        </p:nvSpPr>
        <p:spPr>
          <a:xfrm>
            <a:off x="549275" y="1010254"/>
            <a:ext cx="8042276" cy="5501382"/>
          </a:xfrm>
        </p:spPr>
        <p:txBody>
          <a:bodyPr>
            <a:normAutofit fontScale="92500"/>
          </a:bodyPr>
          <a:lstStyle/>
          <a:p>
            <a:pPr marL="0" indent="0">
              <a:buNone/>
            </a:pPr>
            <a:r>
              <a:rPr lang="en-US" dirty="0" smtClean="0"/>
              <a:t>Provides structure to web applications as well as model, view, </a:t>
            </a:r>
            <a:r>
              <a:rPr lang="en-US" dirty="0" err="1" smtClean="0"/>
              <a:t>templating</a:t>
            </a:r>
            <a:r>
              <a:rPr lang="en-US" dirty="0" smtClean="0"/>
              <a:t>, basic routing and </a:t>
            </a:r>
            <a:r>
              <a:rPr lang="en-US" dirty="0" err="1" smtClean="0"/>
              <a:t>RESTful</a:t>
            </a:r>
            <a:r>
              <a:rPr lang="en-US" dirty="0" smtClean="0"/>
              <a:t> interactions.</a:t>
            </a:r>
          </a:p>
          <a:p>
            <a:pPr marL="0" indent="0">
              <a:buNone/>
            </a:pPr>
            <a:r>
              <a:rPr lang="en-US" b="1" u="sng" dirty="0" smtClean="0"/>
              <a:t>Pros</a:t>
            </a:r>
          </a:p>
          <a:p>
            <a:r>
              <a:rPr lang="en-US" dirty="0" smtClean="0"/>
              <a:t>Older and more </a:t>
            </a:r>
            <a:r>
              <a:rPr lang="en-US" dirty="0" smtClean="0"/>
              <a:t>mature</a:t>
            </a:r>
          </a:p>
          <a:p>
            <a:pPr marL="0" indent="0">
              <a:buNone/>
            </a:pPr>
            <a:r>
              <a:rPr lang="en-US" b="1" u="sng" dirty="0" smtClean="0"/>
              <a:t>Cons</a:t>
            </a:r>
          </a:p>
          <a:p>
            <a:r>
              <a:rPr lang="en-US" dirty="0" smtClean="0"/>
              <a:t>“</a:t>
            </a:r>
            <a:r>
              <a:rPr lang="en-US" dirty="0" smtClean="0"/>
              <a:t>Previous generation” web app framework</a:t>
            </a:r>
          </a:p>
          <a:p>
            <a:pPr lvl="1"/>
            <a:r>
              <a:rPr lang="en-US" dirty="0" smtClean="0"/>
              <a:t>No MVVM w/o </a:t>
            </a:r>
            <a:r>
              <a:rPr lang="en-US" dirty="0" err="1" smtClean="0"/>
              <a:t>addons</a:t>
            </a:r>
            <a:r>
              <a:rPr lang="en-US" dirty="0" smtClean="0"/>
              <a:t> – use </a:t>
            </a:r>
            <a:r>
              <a:rPr lang="en-US" dirty="0" err="1" smtClean="0"/>
              <a:t>jQuery</a:t>
            </a:r>
            <a:r>
              <a:rPr lang="en-US" dirty="0" smtClean="0"/>
              <a:t> for DOM </a:t>
            </a:r>
            <a:r>
              <a:rPr lang="en-US" dirty="0" err="1" smtClean="0"/>
              <a:t>manip</a:t>
            </a:r>
            <a:r>
              <a:rPr lang="en-US" dirty="0" smtClean="0"/>
              <a:t>.</a:t>
            </a:r>
          </a:p>
          <a:p>
            <a:pPr lvl="1"/>
            <a:r>
              <a:rPr lang="en-US" dirty="0" smtClean="0"/>
              <a:t>No DI, not as easily testable</a:t>
            </a:r>
          </a:p>
          <a:p>
            <a:pPr lvl="1"/>
            <a:r>
              <a:rPr lang="en-US" dirty="0" smtClean="0"/>
              <a:t>Not a full-featured framework, meant to be ‘light’</a:t>
            </a:r>
          </a:p>
          <a:p>
            <a:pPr lvl="1"/>
            <a:r>
              <a:rPr lang="en-US" dirty="0" smtClean="0"/>
              <a:t>Extremely verbose for what you get</a:t>
            </a:r>
          </a:p>
          <a:p>
            <a:r>
              <a:rPr lang="en-US" dirty="0" smtClean="0"/>
              <a:t>Not actively developed</a:t>
            </a:r>
          </a:p>
          <a:p>
            <a:endParaRPr lang="en-US"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16303" y="153757"/>
            <a:ext cx="3424523" cy="609480"/>
          </a:xfrm>
          <a:prstGeom prst="rect">
            <a:avLst/>
          </a:prstGeom>
        </p:spPr>
      </p:pic>
    </p:spTree>
    <p:extLst>
      <p:ext uri="{BB962C8B-B14F-4D97-AF65-F5344CB8AC3E}">
        <p14:creationId xmlns:p14="http://schemas.microsoft.com/office/powerpoint/2010/main" val="199147786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982422" cy="707843"/>
          </a:xfrm>
        </p:spPr>
        <p:txBody>
          <a:bodyPr/>
          <a:lstStyle/>
          <a:p>
            <a:pPr algn="l"/>
            <a:r>
              <a:rPr lang="en-US" dirty="0" err="1" smtClean="0"/>
              <a:t>vs</a:t>
            </a:r>
            <a:endParaRPr lang="en-US" dirty="0"/>
          </a:p>
        </p:txBody>
      </p:sp>
      <p:sp>
        <p:nvSpPr>
          <p:cNvPr id="3" name="Content Placeholder 2"/>
          <p:cNvSpPr>
            <a:spLocks noGrp="1"/>
          </p:cNvSpPr>
          <p:nvPr>
            <p:ph idx="1"/>
          </p:nvPr>
        </p:nvSpPr>
        <p:spPr>
          <a:xfrm>
            <a:off x="549274" y="1010254"/>
            <a:ext cx="8402301" cy="5501382"/>
          </a:xfrm>
        </p:spPr>
        <p:txBody>
          <a:bodyPr>
            <a:normAutofit fontScale="92500" lnSpcReduction="10000"/>
          </a:bodyPr>
          <a:lstStyle/>
          <a:p>
            <a:pPr marL="0" indent="0">
              <a:buNone/>
            </a:pPr>
            <a:r>
              <a:rPr lang="en-US" dirty="0" smtClean="0"/>
              <a:t>A library that provides MVVM data bindings using observables and dependency tracking</a:t>
            </a:r>
          </a:p>
          <a:p>
            <a:pPr marL="0" indent="0">
              <a:buNone/>
            </a:pPr>
            <a:r>
              <a:rPr lang="en-US" b="1" u="sng" dirty="0" smtClean="0"/>
              <a:t>Pros</a:t>
            </a:r>
          </a:p>
          <a:p>
            <a:r>
              <a:rPr lang="en-US" dirty="0" smtClean="0"/>
              <a:t>Possibly more </a:t>
            </a:r>
            <a:r>
              <a:rPr lang="en-US" dirty="0" err="1" smtClean="0"/>
              <a:t>performant</a:t>
            </a:r>
            <a:r>
              <a:rPr lang="en-US" dirty="0" smtClean="0"/>
              <a:t> under some </a:t>
            </a:r>
            <a:r>
              <a:rPr lang="en-US" dirty="0" smtClean="0"/>
              <a:t>situations</a:t>
            </a:r>
          </a:p>
          <a:p>
            <a:pPr lvl="1"/>
            <a:r>
              <a:rPr lang="en-US" b="1" dirty="0" smtClean="0"/>
              <a:t>Not in my experience however</a:t>
            </a:r>
            <a:endParaRPr lang="en-US" b="1" dirty="0" smtClean="0"/>
          </a:p>
          <a:p>
            <a:pPr marL="0" indent="0">
              <a:buNone/>
            </a:pPr>
            <a:r>
              <a:rPr lang="en-US" b="1" u="sng" dirty="0" smtClean="0"/>
              <a:t>Cons</a:t>
            </a:r>
          </a:p>
          <a:p>
            <a:r>
              <a:rPr lang="en-US" dirty="0" smtClean="0"/>
              <a:t>Complicated and error prone</a:t>
            </a:r>
          </a:p>
          <a:p>
            <a:pPr lvl="1"/>
            <a:r>
              <a:rPr lang="en-US" dirty="0" smtClean="0"/>
              <a:t>Dependency </a:t>
            </a:r>
            <a:r>
              <a:rPr lang="en-US" dirty="0"/>
              <a:t>tracking, </a:t>
            </a:r>
            <a:r>
              <a:rPr lang="en-US" dirty="0" err="1"/>
              <a:t>computeds</a:t>
            </a:r>
            <a:r>
              <a:rPr lang="en-US" dirty="0"/>
              <a:t> get </a:t>
            </a:r>
            <a:r>
              <a:rPr lang="en-US" dirty="0" smtClean="0"/>
              <a:t>confusing</a:t>
            </a:r>
          </a:p>
          <a:p>
            <a:pPr lvl="1"/>
            <a:r>
              <a:rPr lang="en-US" dirty="0"/>
              <a:t>“when complicated things break </a:t>
            </a:r>
            <a:r>
              <a:rPr lang="en-US" dirty="0" smtClean="0"/>
              <a:t>it's </a:t>
            </a:r>
            <a:r>
              <a:rPr lang="en-US" dirty="0"/>
              <a:t>hard to figure out why”</a:t>
            </a:r>
          </a:p>
          <a:p>
            <a:pPr lvl="1"/>
            <a:r>
              <a:rPr lang="en-US" dirty="0" smtClean="0"/>
              <a:t>No </a:t>
            </a:r>
            <a:r>
              <a:rPr lang="en-US" dirty="0"/>
              <a:t>POJO. Have to create “types” and </a:t>
            </a:r>
            <a:r>
              <a:rPr lang="en-US" dirty="0" err="1"/>
              <a:t>ko.observable</a:t>
            </a:r>
            <a:r>
              <a:rPr lang="en-US" dirty="0"/>
              <a:t>()</a:t>
            </a:r>
            <a:r>
              <a:rPr lang="en-US" dirty="0" smtClean="0"/>
              <a:t>s</a:t>
            </a:r>
          </a:p>
          <a:p>
            <a:r>
              <a:rPr lang="en-US" b="1" dirty="0" smtClean="0"/>
              <a:t>All it does is MVVM</a:t>
            </a:r>
            <a:r>
              <a:rPr lang="en-US" dirty="0" smtClean="0"/>
              <a:t>, </a:t>
            </a:r>
            <a:r>
              <a:rPr lang="en-US" b="1" dirty="0" smtClean="0"/>
              <a:t>not an app framework</a:t>
            </a:r>
          </a:p>
          <a:p>
            <a:pPr lvl="1"/>
            <a:r>
              <a:rPr lang="en-US" dirty="0" smtClean="0"/>
              <a:t>Testability</a:t>
            </a:r>
            <a:r>
              <a:rPr lang="en-US" dirty="0" smtClean="0"/>
              <a:t>, code organization etc. all potential issues</a:t>
            </a:r>
          </a:p>
          <a:p>
            <a:endParaRPr lang="en-US" dirty="0" smtClean="0"/>
          </a:p>
          <a:p>
            <a:endParaRPr lang="en-US" dirty="0" smtClean="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31697" y="107575"/>
            <a:ext cx="2224424" cy="781806"/>
          </a:xfrm>
          <a:prstGeom prst="rect">
            <a:avLst/>
          </a:prstGeom>
        </p:spPr>
      </p:pic>
    </p:spTree>
    <p:extLst>
      <p:ext uri="{BB962C8B-B14F-4D97-AF65-F5344CB8AC3E}">
        <p14:creationId xmlns:p14="http://schemas.microsoft.com/office/powerpoint/2010/main" val="24230243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1936846" cy="707843"/>
          </a:xfrm>
        </p:spPr>
        <p:txBody>
          <a:bodyPr/>
          <a:lstStyle/>
          <a:p>
            <a:pPr algn="l"/>
            <a:r>
              <a:rPr lang="en-US" dirty="0" err="1" smtClean="0"/>
              <a:t>vs</a:t>
            </a:r>
            <a:endParaRPr lang="en-US" dirty="0"/>
          </a:p>
        </p:txBody>
      </p:sp>
      <p:sp>
        <p:nvSpPr>
          <p:cNvPr id="3" name="Content Placeholder 2"/>
          <p:cNvSpPr>
            <a:spLocks noGrp="1"/>
          </p:cNvSpPr>
          <p:nvPr>
            <p:ph idx="1"/>
          </p:nvPr>
        </p:nvSpPr>
        <p:spPr>
          <a:xfrm>
            <a:off x="549275" y="1092536"/>
            <a:ext cx="8042276" cy="5188191"/>
          </a:xfrm>
        </p:spPr>
        <p:txBody>
          <a:bodyPr>
            <a:normAutofit fontScale="92500" lnSpcReduction="20000"/>
          </a:bodyPr>
          <a:lstStyle/>
          <a:p>
            <a:pPr marL="0" indent="0">
              <a:buNone/>
            </a:pPr>
            <a:r>
              <a:rPr lang="en-US" dirty="0" smtClean="0"/>
              <a:t>A full-fledged framework for web applications</a:t>
            </a:r>
            <a:endParaRPr lang="en-US" dirty="0"/>
          </a:p>
          <a:p>
            <a:pPr marL="0" indent="0">
              <a:buNone/>
            </a:pPr>
            <a:r>
              <a:rPr lang="en-US" b="1" u="sng" dirty="0"/>
              <a:t>Pros</a:t>
            </a:r>
          </a:p>
          <a:p>
            <a:r>
              <a:rPr lang="en-US" dirty="0" smtClean="0"/>
              <a:t>Similar goals as </a:t>
            </a:r>
            <a:r>
              <a:rPr lang="en-US" dirty="0" err="1" smtClean="0"/>
              <a:t>Angular.js</a:t>
            </a:r>
            <a:endParaRPr lang="en-US" dirty="0"/>
          </a:p>
          <a:p>
            <a:pPr marL="0" indent="0">
              <a:buNone/>
            </a:pPr>
            <a:r>
              <a:rPr lang="en-US" b="1" u="sng" dirty="0"/>
              <a:t>Cons</a:t>
            </a:r>
          </a:p>
          <a:p>
            <a:r>
              <a:rPr lang="en-US" dirty="0" smtClean="0"/>
              <a:t>Uses observables, special objects, string getters and setters, not dynamic</a:t>
            </a:r>
          </a:p>
          <a:p>
            <a:r>
              <a:rPr lang="en-US" dirty="0" smtClean="0"/>
              <a:t>Is ideal for LARGE web apps. Not intended for one off </a:t>
            </a:r>
            <a:r>
              <a:rPr lang="en-US" dirty="0" err="1" smtClean="0"/>
              <a:t>jQuery</a:t>
            </a:r>
            <a:r>
              <a:rPr lang="en-US" dirty="0" smtClean="0"/>
              <a:t> replacements</a:t>
            </a:r>
          </a:p>
          <a:p>
            <a:r>
              <a:rPr lang="en-US" dirty="0" smtClean="0"/>
              <a:t>Is arguably more complicated</a:t>
            </a:r>
          </a:p>
          <a:p>
            <a:r>
              <a:rPr lang="en-US" dirty="0" smtClean="0"/>
              <a:t>Very opinionated, have to use their object "bases"</a:t>
            </a:r>
          </a:p>
          <a:p>
            <a:r>
              <a:rPr lang="en-US" dirty="0" smtClean="0"/>
              <a:t>Not as popular as Angular</a:t>
            </a: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275252" y="-1"/>
            <a:ext cx="1149293" cy="1092537"/>
          </a:xfrm>
          <a:prstGeom prst="rect">
            <a:avLst/>
          </a:prstGeom>
        </p:spPr>
      </p:pic>
    </p:spTree>
    <p:extLst>
      <p:ext uri="{BB962C8B-B14F-4D97-AF65-F5344CB8AC3E}">
        <p14:creationId xmlns:p14="http://schemas.microsoft.com/office/powerpoint/2010/main" val="15888688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 like Angular best</a:t>
            </a:r>
            <a:endParaRPr lang="en-US" dirty="0"/>
          </a:p>
        </p:txBody>
      </p:sp>
      <p:sp>
        <p:nvSpPr>
          <p:cNvPr id="3" name="Content Placeholder 2"/>
          <p:cNvSpPr>
            <a:spLocks noGrp="1"/>
          </p:cNvSpPr>
          <p:nvPr>
            <p:ph idx="1"/>
          </p:nvPr>
        </p:nvSpPr>
        <p:spPr>
          <a:xfrm>
            <a:off x="549274" y="1010254"/>
            <a:ext cx="8194483" cy="4933347"/>
          </a:xfrm>
        </p:spPr>
        <p:txBody>
          <a:bodyPr>
            <a:normAutofit fontScale="85000" lnSpcReduction="20000"/>
          </a:bodyPr>
          <a:lstStyle/>
          <a:p>
            <a:pPr marL="457200" indent="-457200">
              <a:buFont typeface="+mj-lt"/>
              <a:buAutoNum type="arabicPeriod"/>
            </a:pPr>
            <a:r>
              <a:rPr lang="en-US" b="1" dirty="0" smtClean="0"/>
              <a:t>FLEXIBLE! </a:t>
            </a:r>
            <a:r>
              <a:rPr lang="en-US" dirty="0" smtClean="0"/>
              <a:t>As big or small as you want it to be</a:t>
            </a:r>
          </a:p>
          <a:p>
            <a:pPr marL="336550" lvl="1" indent="0">
              <a:buNone/>
            </a:pPr>
            <a:r>
              <a:rPr lang="en-US" dirty="0" smtClean="0"/>
              <a:t>Two line </a:t>
            </a:r>
            <a:r>
              <a:rPr lang="en-US" dirty="0" err="1" smtClean="0"/>
              <a:t>jQuery</a:t>
            </a:r>
            <a:r>
              <a:rPr lang="en-US" dirty="0" smtClean="0"/>
              <a:t> replacement to a MASSIVE enterprise app</a:t>
            </a:r>
          </a:p>
          <a:p>
            <a:pPr marL="457200" indent="-457200">
              <a:buFont typeface="+mj-lt"/>
              <a:buAutoNum type="arabicPeriod"/>
            </a:pPr>
            <a:r>
              <a:rPr lang="en-US" dirty="0" smtClean="0"/>
              <a:t>POJOs make life </a:t>
            </a:r>
            <a:r>
              <a:rPr lang="en-US" b="1" u="sng" dirty="0" smtClean="0"/>
              <a:t>so easy</a:t>
            </a:r>
            <a:r>
              <a:rPr lang="en-US" dirty="0" smtClean="0"/>
              <a:t>. No ‘observables’, wrappers etc. Uses dirty checking for 2-way binding.</a:t>
            </a:r>
          </a:p>
          <a:p>
            <a:pPr marL="336550" lvl="1" indent="0">
              <a:buNone/>
            </a:pPr>
            <a:r>
              <a:rPr lang="en-US" dirty="0" smtClean="0"/>
              <a:t>Fully embraces the dynamic nature of JavaScript</a:t>
            </a:r>
          </a:p>
          <a:p>
            <a:pPr marL="457200" indent="-457200">
              <a:buFont typeface="+mj-lt"/>
              <a:buAutoNum type="arabicPeriod"/>
            </a:pPr>
            <a:r>
              <a:rPr lang="en-US" b="1" dirty="0" smtClean="0"/>
              <a:t>The</a:t>
            </a:r>
            <a:r>
              <a:rPr lang="en-US" dirty="0" smtClean="0"/>
              <a:t> </a:t>
            </a:r>
            <a:r>
              <a:rPr lang="en-US" b="1" dirty="0" smtClean="0"/>
              <a:t>community</a:t>
            </a:r>
            <a:r>
              <a:rPr lang="en-US" dirty="0" smtClean="0"/>
              <a:t> </a:t>
            </a:r>
            <a:r>
              <a:rPr lang="en-US" b="1" dirty="0" smtClean="0"/>
              <a:t>and</a:t>
            </a:r>
            <a:r>
              <a:rPr lang="en-US" dirty="0" smtClean="0"/>
              <a:t> </a:t>
            </a:r>
            <a:r>
              <a:rPr lang="en-US" b="1" dirty="0" smtClean="0"/>
              <a:t>popularity</a:t>
            </a:r>
          </a:p>
          <a:p>
            <a:pPr marL="457200" indent="-457200">
              <a:buFont typeface="+mj-lt"/>
              <a:buAutoNum type="arabicPeriod"/>
            </a:pPr>
            <a:r>
              <a:rPr lang="en-US" dirty="0"/>
              <a:t>Super </a:t>
            </a:r>
            <a:r>
              <a:rPr lang="en-US" dirty="0" smtClean="0"/>
              <a:t>efficient</a:t>
            </a:r>
            <a:endParaRPr lang="en-US" b="1" dirty="0" smtClean="0"/>
          </a:p>
          <a:p>
            <a:pPr marL="457200" indent="-457200">
              <a:buFont typeface="+mj-lt"/>
              <a:buAutoNum type="arabicPeriod"/>
            </a:pPr>
            <a:r>
              <a:rPr lang="en-US" dirty="0" smtClean="0"/>
              <a:t>DI, services, factories, providers offer flexibility and familiarity to traditionally server side paradigms</a:t>
            </a:r>
          </a:p>
          <a:p>
            <a:pPr marL="457200" indent="-457200">
              <a:buFont typeface="+mj-lt"/>
              <a:buAutoNum type="arabicPeriod"/>
            </a:pPr>
            <a:r>
              <a:rPr lang="en-US" dirty="0" smtClean="0"/>
              <a:t>Directives offer DSL-like extension to HTML </a:t>
            </a:r>
            <a:r>
              <a:rPr lang="en-US" i="1" dirty="0" smtClean="0"/>
              <a:t>for your domain specific use cases</a:t>
            </a:r>
          </a:p>
          <a:p>
            <a:pPr marL="457200" indent="-457200">
              <a:buFont typeface="+mj-lt"/>
              <a:buAutoNum type="arabicPeriod"/>
            </a:pPr>
            <a:r>
              <a:rPr lang="en-US" dirty="0" smtClean="0"/>
              <a:t>Scopes, although tricky, offer extreme flexibility</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096763" y="4713260"/>
            <a:ext cx="1047237" cy="214474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30958" y="6219149"/>
            <a:ext cx="367369" cy="386113"/>
          </a:xfrm>
          <a:prstGeom prst="rect">
            <a:avLst/>
          </a:prstGeom>
        </p:spPr>
      </p:pic>
    </p:spTree>
    <p:extLst>
      <p:ext uri="{BB962C8B-B14F-4D97-AF65-F5344CB8AC3E}">
        <p14:creationId xmlns:p14="http://schemas.microsoft.com/office/powerpoint/2010/main" val="25883556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232" y="107575"/>
            <a:ext cx="8817925" cy="707843"/>
          </a:xfrm>
        </p:spPr>
        <p:txBody>
          <a:bodyPr/>
          <a:lstStyle/>
          <a:p>
            <a:r>
              <a:rPr lang="en-US" dirty="0" smtClean="0"/>
              <a:t>Why I </a:t>
            </a:r>
            <a:r>
              <a:rPr lang="en-US" strike="sngStrike" dirty="0" smtClean="0"/>
              <a:t>don't</a:t>
            </a:r>
            <a:r>
              <a:rPr lang="en-US" dirty="0" smtClean="0"/>
              <a:t> didn't like Angular</a:t>
            </a:r>
            <a:endParaRPr lang="en-US" dirty="0"/>
          </a:p>
        </p:txBody>
      </p:sp>
      <p:sp>
        <p:nvSpPr>
          <p:cNvPr id="8" name="Content Placeholder 7"/>
          <p:cNvSpPr>
            <a:spLocks noGrp="1"/>
          </p:cNvSpPr>
          <p:nvPr>
            <p:ph idx="1"/>
          </p:nvPr>
        </p:nvSpPr>
        <p:spPr>
          <a:xfrm>
            <a:off x="148232" y="1010254"/>
            <a:ext cx="3184237" cy="4933347"/>
          </a:xfrm>
        </p:spPr>
        <p:txBody>
          <a:bodyPr/>
          <a:lstStyle/>
          <a:p>
            <a:r>
              <a:rPr lang="en-US" dirty="0" smtClean="0"/>
              <a:t>Scopes are hard initially, but </a:t>
            </a:r>
            <a:r>
              <a:rPr lang="en-US" b="1" dirty="0" smtClean="0"/>
              <a:t>awesome</a:t>
            </a:r>
            <a:endParaRPr lang="en-US" dirty="0" smtClean="0"/>
          </a:p>
          <a:p>
            <a:r>
              <a:rPr lang="en-US" dirty="0" smtClean="0"/>
              <a:t>Learning curve === eventual </a:t>
            </a:r>
            <a:r>
              <a:rPr lang="en-US" dirty="0" smtClean="0"/>
              <a:t>productivity</a:t>
            </a:r>
            <a:endParaRPr lang="en-US" dirty="0" smtClean="0"/>
          </a:p>
        </p:txBody>
      </p:sp>
      <p:pic>
        <p:nvPicPr>
          <p:cNvPr id="10" name="Picture 9"/>
          <p:cNvPicPr>
            <a:picLocks noChangeAspect="1"/>
          </p:cNvPicPr>
          <p:nvPr/>
        </p:nvPicPr>
        <p:blipFill>
          <a:blip r:embed="rId2"/>
          <a:stretch>
            <a:fillRect/>
          </a:stretch>
        </p:blipFill>
        <p:spPr>
          <a:xfrm>
            <a:off x="3256080" y="775400"/>
            <a:ext cx="5867328" cy="6061113"/>
          </a:xfrm>
          <a:prstGeom prst="rect">
            <a:avLst/>
          </a:prstGeom>
        </p:spPr>
      </p:pic>
    </p:spTree>
    <p:extLst>
      <p:ext uri="{BB962C8B-B14F-4D97-AF65-F5344CB8AC3E}">
        <p14:creationId xmlns:p14="http://schemas.microsoft.com/office/powerpoint/2010/main" val="83682288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trix-Wallpap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2370" y="2255386"/>
            <a:ext cx="6885630" cy="4303519"/>
          </a:xfrm>
          <a:prstGeom prst="rect">
            <a:avLst/>
          </a:prstGeom>
        </p:spPr>
      </p:pic>
      <p:sp>
        <p:nvSpPr>
          <p:cNvPr id="2" name="Title 1"/>
          <p:cNvSpPr>
            <a:spLocks noGrp="1"/>
          </p:cNvSpPr>
          <p:nvPr>
            <p:ph type="title"/>
          </p:nvPr>
        </p:nvSpPr>
        <p:spPr>
          <a:xfrm>
            <a:off x="122296" y="122295"/>
            <a:ext cx="8927630" cy="2004132"/>
          </a:xfrm>
        </p:spPr>
        <p:txBody>
          <a:bodyPr/>
          <a:lstStyle/>
          <a:p>
            <a:r>
              <a:rPr lang="en-US" dirty="0" smtClean="0"/>
              <a:t>Live Coding time!</a:t>
            </a:r>
            <a:br>
              <a:rPr lang="en-US" dirty="0" smtClean="0"/>
            </a:br>
            <a:r>
              <a:rPr lang="en-US" dirty="0" smtClean="0"/>
              <a:t>A simple example</a:t>
            </a:r>
            <a:br>
              <a:rPr lang="en-US" dirty="0" smtClean="0"/>
            </a:br>
            <a:r>
              <a:rPr lang="en-US" b="1" dirty="0"/>
              <a:t>&lt;blink&gt;Please Help!&lt;/blink&gt;</a:t>
            </a:r>
            <a:endParaRPr lang="en-US" b="1" u="sng" dirty="0"/>
          </a:p>
        </p:txBody>
      </p:sp>
    </p:spTree>
    <p:extLst>
      <p:ext uri="{BB962C8B-B14F-4D97-AF65-F5344CB8AC3E}">
        <p14:creationId xmlns:p14="http://schemas.microsoft.com/office/powerpoint/2010/main" val="233116082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example</a:t>
            </a:r>
            <a:endParaRPr lang="en-US" dirty="0"/>
          </a:p>
        </p:txBody>
      </p:sp>
      <p:sp>
        <p:nvSpPr>
          <p:cNvPr id="3" name="Content Placeholder 2"/>
          <p:cNvSpPr>
            <a:spLocks noGrp="1"/>
          </p:cNvSpPr>
          <p:nvPr>
            <p:ph idx="1"/>
          </p:nvPr>
        </p:nvSpPr>
        <p:spPr>
          <a:xfrm>
            <a:off x="549274" y="1010254"/>
            <a:ext cx="8368947" cy="5302116"/>
          </a:xfrm>
        </p:spPr>
        <p:txBody>
          <a:bodyPr>
            <a:normAutofit/>
          </a:bodyPr>
          <a:lstStyle/>
          <a:p>
            <a:r>
              <a:rPr lang="en-US" dirty="0" err="1" smtClean="0"/>
              <a:t>ng</a:t>
            </a:r>
            <a:r>
              <a:rPr lang="en-US" dirty="0" smtClean="0"/>
              <a:t>-app attribute causes Angular to scan children for recognized tokens</a:t>
            </a:r>
            <a:endParaRPr lang="en-US" dirty="0"/>
          </a:p>
          <a:p>
            <a:r>
              <a:rPr lang="en-US" dirty="0"/>
              <a:t>C</a:t>
            </a:r>
            <a:r>
              <a:rPr lang="en-US" dirty="0" smtClean="0"/>
              <a:t>reates the “root scope” $</a:t>
            </a:r>
            <a:r>
              <a:rPr lang="en-US" dirty="0" err="1" smtClean="0"/>
              <a:t>rootScope</a:t>
            </a:r>
            <a:endParaRPr lang="en-US" dirty="0" smtClean="0"/>
          </a:p>
          <a:p>
            <a:pPr lvl="1"/>
            <a:r>
              <a:rPr lang="en-US" dirty="0" smtClean="0"/>
              <a:t>$</a:t>
            </a:r>
            <a:r>
              <a:rPr lang="en-US" dirty="0" err="1" smtClean="0"/>
              <a:t>rootScope</a:t>
            </a:r>
            <a:r>
              <a:rPr lang="en-US" dirty="0" smtClean="0"/>
              <a:t> ≈ a </a:t>
            </a:r>
            <a:r>
              <a:rPr lang="en-US" dirty="0" err="1" smtClean="0"/>
              <a:t>ViewModel</a:t>
            </a:r>
            <a:endParaRPr lang="en-US" dirty="0" smtClean="0"/>
          </a:p>
          <a:p>
            <a:r>
              <a:rPr lang="en-US" dirty="0" smtClean="0"/>
              <a:t>Angular sees three “directives”</a:t>
            </a:r>
          </a:p>
          <a:p>
            <a:pPr lvl="1"/>
            <a:r>
              <a:rPr lang="en-US" dirty="0" smtClean="0">
                <a:solidFill>
                  <a:schemeClr val="tx1"/>
                </a:solidFill>
                <a:latin typeface="Consolas"/>
                <a:cs typeface="Consolas"/>
              </a:rPr>
              <a:t>{</a:t>
            </a:r>
            <a:r>
              <a:rPr lang="en-US" dirty="0">
                <a:solidFill>
                  <a:schemeClr val="tx1"/>
                </a:solidFill>
                <a:latin typeface="Consolas"/>
                <a:cs typeface="Consolas"/>
              </a:rPr>
              <a:t>{</a:t>
            </a:r>
            <a:r>
              <a:rPr lang="en-US" dirty="0" err="1">
                <a:solidFill>
                  <a:schemeClr val="tx1"/>
                </a:solidFill>
                <a:latin typeface="Consolas"/>
                <a:cs typeface="Consolas"/>
              </a:rPr>
              <a:t>firstName</a:t>
            </a:r>
            <a:r>
              <a:rPr lang="en-US" dirty="0">
                <a:solidFill>
                  <a:schemeClr val="tx1"/>
                </a:solidFill>
                <a:latin typeface="Consolas"/>
                <a:cs typeface="Consolas"/>
              </a:rPr>
              <a:t> + " " + </a:t>
            </a:r>
            <a:r>
              <a:rPr lang="en-US" dirty="0" err="1">
                <a:solidFill>
                  <a:schemeClr val="tx1"/>
                </a:solidFill>
                <a:latin typeface="Consolas"/>
                <a:cs typeface="Consolas"/>
              </a:rPr>
              <a:t>lastName</a:t>
            </a:r>
            <a:r>
              <a:rPr lang="en-US" dirty="0">
                <a:solidFill>
                  <a:schemeClr val="tx1"/>
                </a:solidFill>
                <a:latin typeface="Consolas"/>
                <a:cs typeface="Consolas"/>
              </a:rPr>
              <a:t>}}</a:t>
            </a:r>
            <a:endParaRPr lang="en-US" dirty="0" smtClean="0">
              <a:solidFill>
                <a:schemeClr val="tx1"/>
              </a:solidFill>
              <a:latin typeface="Consolas"/>
              <a:cs typeface="Consolas"/>
            </a:endParaRPr>
          </a:p>
          <a:p>
            <a:pPr lvl="2"/>
            <a:r>
              <a:rPr lang="en-US" dirty="0" smtClean="0"/>
              <a:t>Evaluated against the current $</a:t>
            </a:r>
            <a:r>
              <a:rPr lang="en-US" dirty="0" err="1" smtClean="0"/>
              <a:t>rootScope</a:t>
            </a:r>
            <a:r>
              <a:rPr lang="en-US" dirty="0" smtClean="0"/>
              <a:t> and updates the DOM </a:t>
            </a:r>
            <a:r>
              <a:rPr lang="en-US" b="1" dirty="0" smtClean="0"/>
              <a:t>on any change. "1 – way bound"</a:t>
            </a:r>
            <a:endParaRPr lang="en-US" dirty="0" smtClean="0"/>
          </a:p>
          <a:p>
            <a:pPr lvl="1"/>
            <a:r>
              <a:rPr lang="en-US" dirty="0" err="1" smtClean="0">
                <a:solidFill>
                  <a:schemeClr val="tx1"/>
                </a:solidFill>
                <a:latin typeface="Consolas"/>
                <a:cs typeface="Consolas"/>
              </a:rPr>
              <a:t>ng</a:t>
            </a:r>
            <a:r>
              <a:rPr lang="en-US" dirty="0" smtClean="0">
                <a:solidFill>
                  <a:schemeClr val="tx1"/>
                </a:solidFill>
                <a:latin typeface="Consolas"/>
                <a:cs typeface="Consolas"/>
              </a:rPr>
              <a:t>-model</a:t>
            </a:r>
            <a:r>
              <a:rPr lang="en-US" dirty="0">
                <a:solidFill>
                  <a:schemeClr val="tx1"/>
                </a:solidFill>
                <a:latin typeface="Consolas"/>
                <a:cs typeface="Consolas"/>
              </a:rPr>
              <a:t>="</a:t>
            </a:r>
            <a:r>
              <a:rPr lang="en-US" dirty="0" err="1" smtClean="0">
                <a:solidFill>
                  <a:schemeClr val="tx1"/>
                </a:solidFill>
                <a:latin typeface="Consolas"/>
                <a:cs typeface="Consolas"/>
              </a:rPr>
              <a:t>firstName</a:t>
            </a:r>
            <a:r>
              <a:rPr lang="en-US" dirty="0">
                <a:solidFill>
                  <a:schemeClr val="tx1"/>
                </a:solidFill>
                <a:latin typeface="Consolas"/>
                <a:cs typeface="Consolas"/>
              </a:rPr>
              <a:t>"</a:t>
            </a:r>
            <a:endParaRPr lang="en-US" dirty="0" smtClean="0">
              <a:solidFill>
                <a:schemeClr val="tx1"/>
              </a:solidFill>
              <a:latin typeface="Consolas"/>
              <a:cs typeface="Consolas"/>
            </a:endParaRPr>
          </a:p>
          <a:p>
            <a:pPr lvl="2"/>
            <a:r>
              <a:rPr lang="en-US" dirty="0" smtClean="0"/>
              <a:t>An input to be 2-way bound against </a:t>
            </a:r>
            <a:r>
              <a:rPr lang="en-US" dirty="0" smtClean="0"/>
              <a:t>$</a:t>
            </a:r>
            <a:r>
              <a:rPr lang="en-US" dirty="0" err="1" smtClean="0"/>
              <a:t>rootScope</a:t>
            </a:r>
            <a:r>
              <a:rPr lang="en-US" dirty="0" err="1" smtClean="0"/>
              <a:t>.firstName</a:t>
            </a:r>
            <a:endParaRPr lang="en-US" dirty="0" smtClean="0"/>
          </a:p>
          <a:p>
            <a:pPr lvl="1"/>
            <a:r>
              <a:rPr lang="en-US" dirty="0" err="1" smtClean="0">
                <a:solidFill>
                  <a:srgbClr val="000000"/>
                </a:solidFill>
                <a:latin typeface="Consolas"/>
                <a:cs typeface="Consolas"/>
              </a:rPr>
              <a:t>ng</a:t>
            </a:r>
            <a:r>
              <a:rPr lang="en-US" dirty="0" smtClean="0">
                <a:solidFill>
                  <a:srgbClr val="000000"/>
                </a:solidFill>
                <a:latin typeface="Consolas"/>
                <a:cs typeface="Consolas"/>
              </a:rPr>
              <a:t>-model=</a:t>
            </a:r>
            <a:r>
              <a:rPr lang="en-US" dirty="0">
                <a:solidFill>
                  <a:schemeClr val="tx1"/>
                </a:solidFill>
                <a:latin typeface="Consolas"/>
                <a:cs typeface="Consolas"/>
              </a:rPr>
              <a:t>"</a:t>
            </a:r>
            <a:r>
              <a:rPr lang="en-US" dirty="0" err="1" smtClean="0">
                <a:solidFill>
                  <a:srgbClr val="000000"/>
                </a:solidFill>
                <a:latin typeface="Consolas"/>
                <a:cs typeface="Consolas"/>
              </a:rPr>
              <a:t>lastName</a:t>
            </a:r>
            <a:r>
              <a:rPr lang="en-US" dirty="0">
                <a:solidFill>
                  <a:schemeClr val="tx1"/>
                </a:solidFill>
                <a:latin typeface="Consolas"/>
                <a:cs typeface="Consolas"/>
              </a:rPr>
              <a:t>"</a:t>
            </a:r>
            <a:endParaRPr lang="en-US" dirty="0" smtClean="0">
              <a:solidFill>
                <a:srgbClr val="000000"/>
              </a:solidFill>
              <a:latin typeface="Consolas"/>
              <a:cs typeface="Consolas"/>
            </a:endParaRPr>
          </a:p>
          <a:p>
            <a:pPr lvl="2"/>
            <a:r>
              <a:rPr lang="en-US" dirty="0" smtClean="0"/>
              <a:t>An input to be 2-way bound against </a:t>
            </a:r>
            <a:r>
              <a:rPr lang="en-US" dirty="0" smtClean="0"/>
              <a:t>$</a:t>
            </a:r>
            <a:r>
              <a:rPr lang="en-US" dirty="0" err="1" smtClean="0"/>
              <a:t>rootScope.lastName</a:t>
            </a:r>
            <a:endParaRPr lang="en-US" dirty="0" smtClean="0"/>
          </a:p>
          <a:p>
            <a:pPr marL="0" indent="0">
              <a:buNone/>
            </a:pPr>
            <a:endParaRPr lang="en-US"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406605" y="2427980"/>
            <a:ext cx="2593882" cy="1171177"/>
          </a:xfrm>
          <a:prstGeom prst="rect">
            <a:avLst/>
          </a:prstGeom>
        </p:spPr>
      </p:pic>
    </p:spTree>
    <p:extLst>
      <p:ext uri="{BB962C8B-B14F-4D97-AF65-F5344CB8AC3E}">
        <p14:creationId xmlns:p14="http://schemas.microsoft.com/office/powerpoint/2010/main" val="419337893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07153" y="3076060"/>
            <a:ext cx="2900141" cy="1351107"/>
          </a:xfrm>
          <a:prstGeom prst="roundRect">
            <a:avLst/>
          </a:prstGeom>
        </p:spPr>
        <p:style>
          <a:lnRef idx="1">
            <a:schemeClr val="accent1"/>
          </a:lnRef>
          <a:fillRef idx="3">
            <a:schemeClr val="accent1"/>
          </a:fillRef>
          <a:effectRef idx="2">
            <a:schemeClr val="accent1"/>
          </a:effectRef>
          <a:fontRef idx="minor">
            <a:schemeClr val="lt1"/>
          </a:fontRef>
        </p:style>
        <p:txBody>
          <a:bodyPr rtlCol="0" anchor="t" anchorCtr="0"/>
          <a:lstStyle/>
          <a:p>
            <a:r>
              <a:rPr lang="en-US" dirty="0" smtClean="0">
                <a:solidFill>
                  <a:schemeClr val="accent1">
                    <a:lumMod val="75000"/>
                  </a:schemeClr>
                </a:solidFill>
              </a:rPr>
              <a:t>$</a:t>
            </a:r>
            <a:r>
              <a:rPr lang="en-US" dirty="0" err="1" smtClean="0">
                <a:solidFill>
                  <a:schemeClr val="accent1">
                    <a:lumMod val="75000"/>
                  </a:schemeClr>
                </a:solidFill>
              </a:rPr>
              <a:t>rootScope</a:t>
            </a:r>
            <a:r>
              <a:rPr lang="en-US" dirty="0" smtClean="0">
                <a:solidFill>
                  <a:schemeClr val="accent1">
                    <a:lumMod val="75000"/>
                  </a:schemeClr>
                </a:solidFill>
              </a:rPr>
              <a:t> = {</a:t>
            </a:r>
          </a:p>
          <a:p>
            <a:r>
              <a:rPr lang="en-US" dirty="0">
                <a:solidFill>
                  <a:schemeClr val="accent1">
                    <a:lumMod val="75000"/>
                  </a:schemeClr>
                </a:solidFill>
              </a:rPr>
              <a:t> </a:t>
            </a:r>
            <a:r>
              <a:rPr lang="en-US" dirty="0" smtClean="0">
                <a:solidFill>
                  <a:schemeClr val="accent1">
                    <a:lumMod val="75000"/>
                  </a:schemeClr>
                </a:solidFill>
              </a:rPr>
              <a:t>  </a:t>
            </a:r>
            <a:r>
              <a:rPr lang="en-US" dirty="0" err="1" smtClean="0">
                <a:solidFill>
                  <a:schemeClr val="accent1">
                    <a:lumMod val="75000"/>
                  </a:schemeClr>
                </a:solidFill>
              </a:rPr>
              <a:t>firstName</a:t>
            </a:r>
            <a:r>
              <a:rPr lang="en-US" dirty="0" smtClean="0">
                <a:solidFill>
                  <a:schemeClr val="accent1">
                    <a:lumMod val="75000"/>
                  </a:schemeClr>
                </a:solidFill>
              </a:rPr>
              <a:t>: “John”,</a:t>
            </a:r>
          </a:p>
          <a:p>
            <a:r>
              <a:rPr lang="en-US" dirty="0">
                <a:solidFill>
                  <a:schemeClr val="accent1">
                    <a:lumMod val="75000"/>
                  </a:schemeClr>
                </a:solidFill>
              </a:rPr>
              <a:t> </a:t>
            </a:r>
            <a:r>
              <a:rPr lang="en-US" dirty="0" smtClean="0">
                <a:solidFill>
                  <a:schemeClr val="accent1">
                    <a:lumMod val="75000"/>
                  </a:schemeClr>
                </a:solidFill>
              </a:rPr>
              <a:t>  </a:t>
            </a:r>
            <a:r>
              <a:rPr lang="en-US" dirty="0" err="1" smtClean="0">
                <a:solidFill>
                  <a:schemeClr val="accent1">
                    <a:lumMod val="75000"/>
                  </a:schemeClr>
                </a:solidFill>
              </a:rPr>
              <a:t>lastName</a:t>
            </a:r>
            <a:r>
              <a:rPr lang="en-US" dirty="0" smtClean="0">
                <a:solidFill>
                  <a:schemeClr val="accent1">
                    <a:lumMod val="75000"/>
                  </a:schemeClr>
                </a:solidFill>
              </a:rPr>
              <a:t>: “</a:t>
            </a:r>
            <a:r>
              <a:rPr lang="en-US" dirty="0" err="1" smtClean="0">
                <a:solidFill>
                  <a:schemeClr val="accent1">
                    <a:lumMod val="75000"/>
                  </a:schemeClr>
                </a:solidFill>
              </a:rPr>
              <a:t>Culviner</a:t>
            </a:r>
            <a:r>
              <a:rPr lang="en-US" dirty="0" smtClean="0">
                <a:solidFill>
                  <a:schemeClr val="accent1">
                    <a:lumMod val="75000"/>
                  </a:schemeClr>
                </a:solidFill>
              </a:rPr>
              <a:t>”</a:t>
            </a:r>
          </a:p>
          <a:p>
            <a:r>
              <a:rPr lang="en-US" dirty="0" smtClean="0">
                <a:solidFill>
                  <a:schemeClr val="accent1">
                    <a:lumMod val="75000"/>
                  </a:schemeClr>
                </a:solidFill>
              </a:rPr>
              <a:t>};</a:t>
            </a:r>
          </a:p>
          <a:p>
            <a:pPr algn="ctr"/>
            <a:endParaRPr lang="en-US" dirty="0">
              <a:solidFill>
                <a:schemeClr val="accent1">
                  <a:lumMod val="75000"/>
                </a:schemeClr>
              </a:solidFill>
            </a:endParaRPr>
          </a:p>
        </p:txBody>
      </p:sp>
      <p:sp>
        <p:nvSpPr>
          <p:cNvPr id="7" name="TextBox 6"/>
          <p:cNvSpPr txBox="1"/>
          <p:nvPr/>
        </p:nvSpPr>
        <p:spPr>
          <a:xfrm>
            <a:off x="99074" y="4652353"/>
            <a:ext cx="4512331" cy="1200329"/>
          </a:xfrm>
          <a:prstGeom prst="rect">
            <a:avLst/>
          </a:prstGeom>
          <a:noFill/>
        </p:spPr>
        <p:txBody>
          <a:bodyPr wrap="square" rtlCol="0">
            <a:spAutoFit/>
          </a:bodyPr>
          <a:lstStyle/>
          <a:p>
            <a:pPr marL="285750" indent="-285750">
              <a:buFont typeface="Arial"/>
              <a:buChar char="•"/>
            </a:pPr>
            <a:r>
              <a:rPr lang="en-US" dirty="0" smtClean="0"/>
              <a:t>Object fields and values are </a:t>
            </a:r>
            <a:r>
              <a:rPr lang="en-US" b="1" dirty="0" smtClean="0"/>
              <a:t>dynamically</a:t>
            </a:r>
            <a:r>
              <a:rPr lang="en-US" dirty="0" smtClean="0"/>
              <a:t> assigned by the bound directives.</a:t>
            </a:r>
          </a:p>
          <a:p>
            <a:pPr lvl="1"/>
            <a:endParaRPr lang="en-US" dirty="0" smtClean="0"/>
          </a:p>
        </p:txBody>
      </p:sp>
      <p:sp>
        <p:nvSpPr>
          <p:cNvPr id="8" name="TextBox 7"/>
          <p:cNvSpPr txBox="1"/>
          <p:nvPr/>
        </p:nvSpPr>
        <p:spPr>
          <a:xfrm>
            <a:off x="4827564" y="567120"/>
            <a:ext cx="3602660" cy="830997"/>
          </a:xfrm>
          <a:prstGeom prst="rect">
            <a:avLst/>
          </a:prstGeom>
          <a:noFill/>
        </p:spPr>
        <p:txBody>
          <a:bodyPr wrap="square" rtlCol="0">
            <a:spAutoFit/>
          </a:bodyPr>
          <a:lstStyle/>
          <a:p>
            <a:r>
              <a:rPr lang="en-US" sz="2400" b="1" dirty="0" smtClean="0"/>
              <a:t>Directives</a:t>
            </a:r>
          </a:p>
          <a:p>
            <a:r>
              <a:rPr lang="en-US" sz="1200" dirty="0" smtClean="0"/>
              <a:t>Perform the 1 or 2 way binding between the DOM and the model ($</a:t>
            </a:r>
            <a:r>
              <a:rPr lang="en-US" sz="1200" dirty="0" err="1" smtClean="0"/>
              <a:t>rootScope</a:t>
            </a:r>
            <a:r>
              <a:rPr lang="en-US" sz="1200" dirty="0" smtClean="0"/>
              <a:t>)</a:t>
            </a:r>
          </a:p>
        </p:txBody>
      </p:sp>
      <p:sp>
        <p:nvSpPr>
          <p:cNvPr id="9" name="TextBox 8"/>
          <p:cNvSpPr txBox="1"/>
          <p:nvPr/>
        </p:nvSpPr>
        <p:spPr>
          <a:xfrm>
            <a:off x="99074" y="2339233"/>
            <a:ext cx="3602660" cy="461665"/>
          </a:xfrm>
          <a:prstGeom prst="rect">
            <a:avLst/>
          </a:prstGeom>
          <a:noFill/>
        </p:spPr>
        <p:txBody>
          <a:bodyPr wrap="square" rtlCol="0">
            <a:spAutoFit/>
          </a:bodyPr>
          <a:lstStyle/>
          <a:p>
            <a:r>
              <a:rPr lang="en-US" sz="2400" b="1" dirty="0" smtClean="0"/>
              <a:t>After typing:</a:t>
            </a:r>
            <a:endParaRPr lang="en-US" sz="2400" b="1" dirty="0"/>
          </a:p>
        </p:txBody>
      </p:sp>
      <p:sp>
        <p:nvSpPr>
          <p:cNvPr id="10" name="Rectangle 9"/>
          <p:cNvSpPr/>
          <p:nvPr/>
        </p:nvSpPr>
        <p:spPr>
          <a:xfrm>
            <a:off x="4260144" y="2156078"/>
            <a:ext cx="4755510" cy="4247317"/>
          </a:xfrm>
          <a:prstGeom prst="rect">
            <a:avLst/>
          </a:prstGeom>
        </p:spPr>
        <p:txBody>
          <a:bodyPr wrap="square">
            <a:spAutoFit/>
          </a:bodyPr>
          <a:lstStyle/>
          <a:p>
            <a:pPr marL="742950" lvl="1" indent="-285750">
              <a:buFont typeface="Arial"/>
              <a:buChar char="•"/>
            </a:pPr>
            <a:r>
              <a:rPr lang="en-US" dirty="0">
                <a:latin typeface="Consolas"/>
                <a:cs typeface="Consolas"/>
              </a:rPr>
              <a:t>{{</a:t>
            </a:r>
            <a:r>
              <a:rPr lang="en-US" dirty="0" err="1">
                <a:latin typeface="Consolas"/>
                <a:cs typeface="Consolas"/>
              </a:rPr>
              <a:t>firstName</a:t>
            </a:r>
            <a:r>
              <a:rPr lang="en-US" dirty="0">
                <a:latin typeface="Consolas"/>
                <a:cs typeface="Consolas"/>
              </a:rPr>
              <a:t> + " " + </a:t>
            </a:r>
            <a:r>
              <a:rPr lang="en-US" dirty="0" err="1">
                <a:latin typeface="Consolas"/>
                <a:cs typeface="Consolas"/>
              </a:rPr>
              <a:t>lastName</a:t>
            </a:r>
            <a:r>
              <a:rPr lang="en-US" dirty="0">
                <a:latin typeface="Consolas"/>
                <a:cs typeface="Consolas"/>
              </a:rPr>
              <a:t>}</a:t>
            </a:r>
            <a:r>
              <a:rPr lang="en-US" dirty="0" smtClean="0">
                <a:latin typeface="Consolas"/>
                <a:cs typeface="Consolas"/>
              </a:rPr>
              <a:t>}</a:t>
            </a:r>
          </a:p>
          <a:p>
            <a:pPr marL="1200150" lvl="2" indent="-285750">
              <a:buFont typeface="Arial"/>
              <a:buChar char="•"/>
            </a:pPr>
            <a:r>
              <a:rPr lang="en-US" dirty="0"/>
              <a:t>Watch for </a:t>
            </a:r>
            <a:r>
              <a:rPr lang="en-US" dirty="0" smtClean="0"/>
              <a:t>$scope </a:t>
            </a:r>
            <a:r>
              <a:rPr lang="en-US" dirty="0"/>
              <a:t>changes and reevaluate the expression</a:t>
            </a:r>
          </a:p>
          <a:p>
            <a:pPr marL="1200150" lvl="2" indent="-285750">
              <a:buFont typeface="Arial"/>
              <a:buChar char="•"/>
            </a:pPr>
            <a:endParaRPr lang="en-US" dirty="0"/>
          </a:p>
          <a:p>
            <a:pPr marL="742950" lvl="1" indent="-285750">
              <a:buFont typeface="Arial"/>
              <a:buChar char="•"/>
            </a:pPr>
            <a:r>
              <a:rPr lang="en-US" dirty="0" err="1">
                <a:latin typeface="Consolas"/>
                <a:cs typeface="Consolas"/>
              </a:rPr>
              <a:t>ng</a:t>
            </a:r>
            <a:r>
              <a:rPr lang="en-US" dirty="0">
                <a:latin typeface="Consolas"/>
                <a:cs typeface="Consolas"/>
              </a:rPr>
              <a:t>-model="</a:t>
            </a:r>
            <a:r>
              <a:rPr lang="en-US" dirty="0" err="1" smtClean="0">
                <a:latin typeface="Consolas"/>
                <a:cs typeface="Consolas"/>
              </a:rPr>
              <a:t>firstName</a:t>
            </a:r>
            <a:r>
              <a:rPr lang="en-US" dirty="0">
                <a:latin typeface="Consolas"/>
                <a:cs typeface="Consolas"/>
              </a:rPr>
              <a:t>"</a:t>
            </a:r>
            <a:endParaRPr lang="en-US" dirty="0" smtClean="0">
              <a:latin typeface="Consolas"/>
              <a:cs typeface="Consolas"/>
            </a:endParaRPr>
          </a:p>
          <a:p>
            <a:pPr marL="1200150" lvl="2" indent="-285750">
              <a:buFont typeface="Arial"/>
              <a:buChar char="•"/>
            </a:pPr>
            <a:r>
              <a:rPr lang="en-US" dirty="0" smtClean="0"/>
              <a:t>Watch for $</a:t>
            </a:r>
            <a:r>
              <a:rPr lang="en-US" dirty="0" err="1" smtClean="0"/>
              <a:t>scope.firstName</a:t>
            </a:r>
            <a:r>
              <a:rPr lang="en-US" dirty="0" smtClean="0"/>
              <a:t> changes, update the textbox</a:t>
            </a:r>
          </a:p>
          <a:p>
            <a:pPr marL="1200150" lvl="2" indent="-285750">
              <a:buFont typeface="Arial"/>
              <a:buChar char="•"/>
            </a:pPr>
            <a:r>
              <a:rPr lang="en-US" dirty="0" smtClean="0"/>
              <a:t>Watch for textbox changes, update $</a:t>
            </a:r>
            <a:r>
              <a:rPr lang="en-US" dirty="0" err="1" smtClean="0"/>
              <a:t>scope.firstName</a:t>
            </a:r>
            <a:endParaRPr lang="en-US" dirty="0" smtClean="0"/>
          </a:p>
          <a:p>
            <a:pPr lvl="1"/>
            <a:endParaRPr lang="en-US" dirty="0"/>
          </a:p>
          <a:p>
            <a:pPr marL="742950" lvl="1" indent="-285750">
              <a:buFont typeface="Arial"/>
              <a:buChar char="•"/>
            </a:pPr>
            <a:r>
              <a:rPr lang="en-US" dirty="0" err="1">
                <a:latin typeface="Consolas"/>
                <a:cs typeface="Consolas"/>
              </a:rPr>
              <a:t>ng</a:t>
            </a:r>
            <a:r>
              <a:rPr lang="en-US" dirty="0">
                <a:latin typeface="Consolas"/>
                <a:cs typeface="Consolas"/>
              </a:rPr>
              <a:t>-model="</a:t>
            </a:r>
            <a:r>
              <a:rPr lang="en-US" dirty="0" err="1">
                <a:latin typeface="Consolas"/>
                <a:cs typeface="Consolas"/>
              </a:rPr>
              <a:t>lastName</a:t>
            </a:r>
            <a:r>
              <a:rPr lang="en-US" dirty="0">
                <a:latin typeface="Consolas"/>
                <a:cs typeface="Consolas"/>
              </a:rPr>
              <a:t>" </a:t>
            </a:r>
          </a:p>
          <a:p>
            <a:pPr marL="1200150" lvl="2" indent="-285750">
              <a:buFont typeface="Arial"/>
              <a:buChar char="•"/>
            </a:pPr>
            <a:r>
              <a:rPr lang="en-US" dirty="0" smtClean="0"/>
              <a:t>Watch </a:t>
            </a:r>
            <a:r>
              <a:rPr lang="en-US" dirty="0"/>
              <a:t>for $</a:t>
            </a:r>
            <a:r>
              <a:rPr lang="en-US" dirty="0" err="1" smtClean="0"/>
              <a:t>scope.lastName</a:t>
            </a:r>
            <a:r>
              <a:rPr lang="en-US" dirty="0" smtClean="0"/>
              <a:t> </a:t>
            </a:r>
            <a:r>
              <a:rPr lang="en-US" dirty="0"/>
              <a:t>changes, update the textbox</a:t>
            </a:r>
          </a:p>
          <a:p>
            <a:pPr marL="1200150" lvl="2" indent="-285750">
              <a:buFont typeface="Arial"/>
              <a:buChar char="•"/>
            </a:pPr>
            <a:r>
              <a:rPr lang="en-US" dirty="0"/>
              <a:t>Watch for textbox changes, update $</a:t>
            </a:r>
            <a:r>
              <a:rPr lang="en-US" dirty="0" err="1" smtClean="0"/>
              <a:t>scope.lastName</a:t>
            </a:r>
            <a:endParaRPr lang="en-US" dirty="0" smtClean="0"/>
          </a:p>
        </p:txBody>
      </p:sp>
      <p:cxnSp>
        <p:nvCxnSpPr>
          <p:cNvPr id="13" name="Straight Arrow Connector 12"/>
          <p:cNvCxnSpPr/>
          <p:nvPr/>
        </p:nvCxnSpPr>
        <p:spPr>
          <a:xfrm flipV="1">
            <a:off x="810598" y="2413945"/>
            <a:ext cx="3899879" cy="81970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flipV="1">
            <a:off x="2521862" y="3530862"/>
            <a:ext cx="2260668" cy="9457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H="1">
            <a:off x="2449808" y="3395750"/>
            <a:ext cx="2332723" cy="1351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a:off x="2882128" y="3963215"/>
            <a:ext cx="1828349" cy="113493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H="1" flipV="1">
            <a:off x="2882128" y="3855128"/>
            <a:ext cx="1900402" cy="116195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7" name="TextBox 36"/>
          <p:cNvSpPr txBox="1"/>
          <p:nvPr/>
        </p:nvSpPr>
        <p:spPr>
          <a:xfrm rot="20857820">
            <a:off x="2436177" y="2325700"/>
            <a:ext cx="1579917" cy="369332"/>
          </a:xfrm>
          <a:prstGeom prst="rect">
            <a:avLst/>
          </a:prstGeom>
          <a:noFill/>
        </p:spPr>
        <p:txBody>
          <a:bodyPr wrap="none" rtlCol="0">
            <a:spAutoFit/>
          </a:bodyPr>
          <a:lstStyle/>
          <a:p>
            <a:r>
              <a:rPr lang="en-US" dirty="0"/>
              <a:t>1</a:t>
            </a:r>
            <a:r>
              <a:rPr lang="en-US" dirty="0" smtClean="0"/>
              <a:t>-way bound</a:t>
            </a:r>
            <a:endParaRPr lang="en-US" dirty="0"/>
          </a:p>
        </p:txBody>
      </p:sp>
      <p:sp>
        <p:nvSpPr>
          <p:cNvPr id="38" name="TextBox 37"/>
          <p:cNvSpPr txBox="1"/>
          <p:nvPr/>
        </p:nvSpPr>
        <p:spPr>
          <a:xfrm rot="21405710">
            <a:off x="3220464" y="3076059"/>
            <a:ext cx="1579917" cy="369332"/>
          </a:xfrm>
          <a:prstGeom prst="rect">
            <a:avLst/>
          </a:prstGeom>
          <a:noFill/>
        </p:spPr>
        <p:txBody>
          <a:bodyPr wrap="none" rtlCol="0">
            <a:spAutoFit/>
          </a:bodyPr>
          <a:lstStyle/>
          <a:p>
            <a:r>
              <a:rPr lang="en-US" dirty="0" smtClean="0"/>
              <a:t>2-way bound</a:t>
            </a:r>
            <a:endParaRPr lang="en-US" dirty="0"/>
          </a:p>
        </p:txBody>
      </p:sp>
      <p:sp>
        <p:nvSpPr>
          <p:cNvPr id="39" name="TextBox 38"/>
          <p:cNvSpPr txBox="1"/>
          <p:nvPr/>
        </p:nvSpPr>
        <p:spPr>
          <a:xfrm rot="1924725">
            <a:off x="3270185" y="4161378"/>
            <a:ext cx="1579917" cy="369332"/>
          </a:xfrm>
          <a:prstGeom prst="rect">
            <a:avLst/>
          </a:prstGeom>
          <a:noFill/>
        </p:spPr>
        <p:txBody>
          <a:bodyPr wrap="none" rtlCol="0">
            <a:spAutoFit/>
          </a:bodyPr>
          <a:lstStyle/>
          <a:p>
            <a:r>
              <a:rPr lang="en-US" dirty="0" smtClean="0"/>
              <a:t>2-way bound</a:t>
            </a:r>
            <a:endParaRPr lang="en-US" dirty="0"/>
          </a:p>
        </p:txBody>
      </p:sp>
      <p:sp>
        <p:nvSpPr>
          <p:cNvPr id="42" name="TextBox 41"/>
          <p:cNvSpPr txBox="1"/>
          <p:nvPr/>
        </p:nvSpPr>
        <p:spPr>
          <a:xfrm>
            <a:off x="99074" y="69372"/>
            <a:ext cx="3602660" cy="461665"/>
          </a:xfrm>
          <a:prstGeom prst="rect">
            <a:avLst/>
          </a:prstGeom>
          <a:noFill/>
        </p:spPr>
        <p:txBody>
          <a:bodyPr wrap="square" rtlCol="0">
            <a:spAutoFit/>
          </a:bodyPr>
          <a:lstStyle/>
          <a:p>
            <a:r>
              <a:rPr lang="en-US" sz="2400" b="1" dirty="0" smtClean="0"/>
              <a:t>Original $</a:t>
            </a:r>
            <a:r>
              <a:rPr lang="en-US" sz="2400" b="1" dirty="0" err="1" smtClean="0"/>
              <a:t>root</a:t>
            </a:r>
            <a:r>
              <a:rPr lang="en-US" sz="2400" b="1" dirty="0" err="1"/>
              <a:t>S</a:t>
            </a:r>
            <a:r>
              <a:rPr lang="en-US" sz="2400" b="1" dirty="0" err="1" smtClean="0"/>
              <a:t>cope</a:t>
            </a:r>
            <a:r>
              <a:rPr lang="en-US" sz="2400" b="1" dirty="0" smtClean="0"/>
              <a:t>:</a:t>
            </a:r>
            <a:endParaRPr lang="en-US" sz="2400" b="1" dirty="0"/>
          </a:p>
        </p:txBody>
      </p:sp>
      <p:sp>
        <p:nvSpPr>
          <p:cNvPr id="43" name="Rounded Rectangle 42"/>
          <p:cNvSpPr/>
          <p:nvPr/>
        </p:nvSpPr>
        <p:spPr>
          <a:xfrm>
            <a:off x="315233" y="785713"/>
            <a:ext cx="2449769" cy="518287"/>
          </a:xfrm>
          <a:prstGeom prst="roundRect">
            <a:avLst/>
          </a:prstGeom>
        </p:spPr>
        <p:style>
          <a:lnRef idx="1">
            <a:schemeClr val="accent1"/>
          </a:lnRef>
          <a:fillRef idx="3">
            <a:schemeClr val="accent1"/>
          </a:fillRef>
          <a:effectRef idx="2">
            <a:schemeClr val="accent1"/>
          </a:effectRef>
          <a:fontRef idx="minor">
            <a:schemeClr val="lt1"/>
          </a:fontRef>
        </p:style>
        <p:txBody>
          <a:bodyPr rtlCol="0" anchor="t" anchorCtr="0"/>
          <a:lstStyle/>
          <a:p>
            <a:r>
              <a:rPr lang="en-US" dirty="0" smtClean="0">
                <a:solidFill>
                  <a:schemeClr val="accent1">
                    <a:lumMod val="75000"/>
                  </a:schemeClr>
                </a:solidFill>
              </a:rPr>
              <a:t>$</a:t>
            </a:r>
            <a:r>
              <a:rPr lang="en-US" dirty="0" err="1" smtClean="0">
                <a:solidFill>
                  <a:schemeClr val="accent1">
                    <a:lumMod val="75000"/>
                  </a:schemeClr>
                </a:solidFill>
              </a:rPr>
              <a:t>rootScope</a:t>
            </a:r>
            <a:r>
              <a:rPr lang="en-US" dirty="0" smtClean="0">
                <a:solidFill>
                  <a:schemeClr val="accent1">
                    <a:lumMod val="75000"/>
                  </a:schemeClr>
                </a:solidFill>
              </a:rPr>
              <a:t> = {};</a:t>
            </a:r>
          </a:p>
          <a:p>
            <a:pPr algn="ctr"/>
            <a:endParaRPr lang="en-US" dirty="0">
              <a:solidFill>
                <a:schemeClr val="accent1">
                  <a:lumMod val="75000"/>
                </a:schemeClr>
              </a:solidFill>
            </a:endParaRPr>
          </a:p>
        </p:txBody>
      </p:sp>
    </p:spTree>
    <p:extLst>
      <p:ext uri="{BB962C8B-B14F-4D97-AF65-F5344CB8AC3E}">
        <p14:creationId xmlns:p14="http://schemas.microsoft.com/office/powerpoint/2010/main" val="339775593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Scope?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Scope </a:t>
            </a:r>
            <a:r>
              <a:rPr lang="en-US" dirty="0"/>
              <a:t>is an object that refers to the application model. It is an execution context for expressions. Scopes are arranged in hierarchical structure which mimic the DOM structure of the application. Scopes can watch expressions and propagate events</a:t>
            </a:r>
            <a:r>
              <a:rPr lang="en-US" dirty="0" smtClean="0"/>
              <a:t>. </a:t>
            </a:r>
            <a:r>
              <a:rPr lang="en-US" sz="1600" dirty="0" smtClean="0"/>
              <a:t>(from Angular website)</a:t>
            </a:r>
            <a:endParaRPr lang="en-US" dirty="0" smtClean="0"/>
          </a:p>
          <a:p>
            <a:pPr marL="0" indent="0">
              <a:buNone/>
            </a:pPr>
            <a:r>
              <a:rPr lang="en-US" dirty="0" smtClean="0"/>
              <a:t>Key points</a:t>
            </a:r>
          </a:p>
          <a:p>
            <a:r>
              <a:rPr lang="en-US" b="1" dirty="0" smtClean="0"/>
              <a:t>Scope is like a </a:t>
            </a:r>
            <a:r>
              <a:rPr lang="en-US" b="1" dirty="0" err="1" smtClean="0"/>
              <a:t>ViewModel</a:t>
            </a:r>
            <a:r>
              <a:rPr lang="en-US" b="1" dirty="0" smtClean="0"/>
              <a:t> </a:t>
            </a:r>
            <a:r>
              <a:rPr lang="en-US" dirty="0" smtClean="0"/>
              <a:t>that allows communication between JavaScript code and Views</a:t>
            </a:r>
          </a:p>
          <a:p>
            <a:r>
              <a:rPr lang="en-US" dirty="0"/>
              <a:t>{{</a:t>
            </a:r>
            <a:r>
              <a:rPr lang="en-US" dirty="0" err="1"/>
              <a:t>firstName</a:t>
            </a:r>
            <a:r>
              <a:rPr lang="en-US" dirty="0"/>
              <a:t> + " " + </a:t>
            </a:r>
            <a:r>
              <a:rPr lang="en-US" dirty="0" err="1"/>
              <a:t>lastName</a:t>
            </a:r>
            <a:r>
              <a:rPr lang="en-US" dirty="0"/>
              <a:t>}} is an </a:t>
            </a:r>
            <a:r>
              <a:rPr lang="en-US" dirty="0" err="1"/>
              <a:t>expr</a:t>
            </a:r>
            <a:r>
              <a:rPr lang="en-US" dirty="0"/>
              <a:t> executed against </a:t>
            </a:r>
            <a:r>
              <a:rPr lang="en-US" dirty="0" smtClean="0"/>
              <a:t>scope</a:t>
            </a:r>
          </a:p>
          <a:p>
            <a:r>
              <a:rPr lang="en-US" dirty="0" smtClean="0"/>
              <a:t>Scope can be hierarchal with DOM nesting of directives</a:t>
            </a:r>
          </a:p>
          <a:p>
            <a:r>
              <a:rPr lang="en-US" dirty="0" smtClean="0"/>
              <a:t>Watches can be used to watch for changes to scope ex:</a:t>
            </a:r>
          </a:p>
          <a:p>
            <a:pPr marL="349250" lvl="1" indent="0">
              <a:buNone/>
            </a:pPr>
            <a:r>
              <a:rPr lang="en-US" dirty="0" smtClean="0">
                <a:solidFill>
                  <a:srgbClr val="000000"/>
                </a:solidFill>
                <a:latin typeface="Consolas"/>
                <a:cs typeface="Consolas"/>
              </a:rPr>
              <a:t>$</a:t>
            </a:r>
            <a:r>
              <a:rPr lang="en-US" dirty="0" err="1" smtClean="0">
                <a:solidFill>
                  <a:srgbClr val="000000"/>
                </a:solidFill>
                <a:latin typeface="Consolas"/>
                <a:cs typeface="Consolas"/>
              </a:rPr>
              <a:t>scope.$watch</a:t>
            </a:r>
            <a:r>
              <a:rPr lang="en-US" dirty="0" smtClean="0">
                <a:solidFill>
                  <a:srgbClr val="000000"/>
                </a:solidFill>
                <a:latin typeface="Consolas"/>
                <a:cs typeface="Consolas"/>
              </a:rPr>
              <a:t>("</a:t>
            </a:r>
            <a:r>
              <a:rPr lang="en-US" dirty="0" err="1" smtClean="0">
                <a:solidFill>
                  <a:srgbClr val="000000"/>
                </a:solidFill>
                <a:latin typeface="Consolas"/>
                <a:cs typeface="Consolas"/>
              </a:rPr>
              <a:t>firstName</a:t>
            </a:r>
            <a:r>
              <a:rPr lang="en-US" dirty="0" smtClean="0">
                <a:solidFill>
                  <a:srgbClr val="000000"/>
                </a:solidFill>
                <a:latin typeface="Consolas"/>
                <a:cs typeface="Consolas"/>
              </a:rPr>
              <a:t>", function(value) { </a:t>
            </a:r>
          </a:p>
          <a:p>
            <a:pPr marL="349250" lvl="1" indent="0">
              <a:buNone/>
            </a:pPr>
            <a:r>
              <a:rPr lang="en-US" dirty="0" smtClean="0">
                <a:solidFill>
                  <a:srgbClr val="000000"/>
                </a:solidFill>
                <a:latin typeface="Consolas"/>
                <a:cs typeface="Consolas"/>
              </a:rPr>
              <a:t>	//update the DOM with the new value</a:t>
            </a:r>
          </a:p>
          <a:p>
            <a:pPr marL="349250" lvl="1" indent="0">
              <a:buNone/>
            </a:pPr>
            <a:r>
              <a:rPr lang="en-US" dirty="0" smtClean="0">
                <a:solidFill>
                  <a:srgbClr val="000000"/>
                </a:solidFill>
                <a:latin typeface="Consolas"/>
                <a:cs typeface="Consolas"/>
              </a:rPr>
              <a:t>});</a:t>
            </a:r>
          </a:p>
          <a:p>
            <a:pPr lvl="1"/>
            <a:endParaRPr lang="en-US" dirty="0" smtClean="0"/>
          </a:p>
        </p:txBody>
      </p:sp>
      <p:pic>
        <p:nvPicPr>
          <p:cNvPr id="4" name="Picture 3" descr="scope-mouthwash-original-min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260235" y="4788341"/>
            <a:ext cx="2001212" cy="2001212"/>
          </a:xfrm>
          <a:prstGeom prst="rect">
            <a:avLst/>
          </a:prstGeom>
        </p:spPr>
      </p:pic>
    </p:spTree>
    <p:extLst>
      <p:ext uri="{BB962C8B-B14F-4D97-AF65-F5344CB8AC3E}">
        <p14:creationId xmlns:p14="http://schemas.microsoft.com/office/powerpoint/2010/main" val="400618214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Directive?</a:t>
            </a:r>
            <a:endParaRPr lang="en-US" dirty="0"/>
          </a:p>
        </p:txBody>
      </p:sp>
      <p:sp>
        <p:nvSpPr>
          <p:cNvPr id="3" name="Content Placeholder 2"/>
          <p:cNvSpPr>
            <a:spLocks noGrp="1"/>
          </p:cNvSpPr>
          <p:nvPr>
            <p:ph idx="1"/>
          </p:nvPr>
        </p:nvSpPr>
        <p:spPr>
          <a:xfrm>
            <a:off x="549275" y="1010254"/>
            <a:ext cx="8042276" cy="3527110"/>
          </a:xfrm>
        </p:spPr>
        <p:txBody>
          <a:bodyPr>
            <a:normAutofit fontScale="85000" lnSpcReduction="20000"/>
          </a:bodyPr>
          <a:lstStyle/>
          <a:p>
            <a:r>
              <a:rPr lang="en-US" dirty="0" smtClean="0"/>
              <a:t>A reusable component for performing DOM interaction, </a:t>
            </a:r>
            <a:r>
              <a:rPr lang="en-US" dirty="0" err="1" smtClean="0"/>
              <a:t>templating</a:t>
            </a:r>
            <a:r>
              <a:rPr lang="en-US" dirty="0" smtClean="0"/>
              <a:t> and possibly two-way binding against $scope</a:t>
            </a:r>
          </a:p>
          <a:p>
            <a:pPr lvl="1"/>
            <a:r>
              <a:rPr lang="en-US" dirty="0" smtClean="0"/>
              <a:t>The </a:t>
            </a:r>
            <a:r>
              <a:rPr lang="en-US" b="1" dirty="0" smtClean="0"/>
              <a:t>ONLY</a:t>
            </a:r>
            <a:r>
              <a:rPr lang="en-US" dirty="0" smtClean="0"/>
              <a:t> place JS to DOM interaction should occur</a:t>
            </a:r>
          </a:p>
          <a:p>
            <a:r>
              <a:rPr lang="en-US" dirty="0" smtClean="0"/>
              <a:t>Angular offers a huge amount of built in directives for common UI tasks, ex:</a:t>
            </a:r>
          </a:p>
          <a:p>
            <a:pPr lvl="1"/>
            <a:r>
              <a:rPr lang="en-US" dirty="0" smtClean="0">
                <a:solidFill>
                  <a:srgbClr val="000000"/>
                </a:solidFill>
                <a:latin typeface="Consolas"/>
                <a:cs typeface="Consolas"/>
              </a:rPr>
              <a:t>&lt;div </a:t>
            </a:r>
            <a:r>
              <a:rPr lang="en-US" dirty="0" err="1" smtClean="0">
                <a:solidFill>
                  <a:srgbClr val="000000"/>
                </a:solidFill>
                <a:latin typeface="Consolas"/>
                <a:cs typeface="Consolas"/>
              </a:rPr>
              <a:t>ng</a:t>
            </a:r>
            <a:r>
              <a:rPr lang="en-US" dirty="0" smtClean="0">
                <a:solidFill>
                  <a:srgbClr val="000000"/>
                </a:solidFill>
                <a:latin typeface="Consolas"/>
                <a:cs typeface="Consolas"/>
              </a:rPr>
              <a:t>-show="</a:t>
            </a:r>
            <a:r>
              <a:rPr lang="en-US" dirty="0" err="1" smtClean="0">
                <a:solidFill>
                  <a:srgbClr val="000000"/>
                </a:solidFill>
                <a:latin typeface="Consolas"/>
                <a:cs typeface="Consolas"/>
              </a:rPr>
              <a:t>someBool</a:t>
            </a:r>
            <a:r>
              <a:rPr lang="en-US" dirty="0" smtClean="0">
                <a:solidFill>
                  <a:srgbClr val="000000"/>
                </a:solidFill>
                <a:latin typeface="Consolas"/>
                <a:cs typeface="Consolas"/>
              </a:rPr>
              <a:t>"&gt;</a:t>
            </a:r>
            <a:r>
              <a:rPr lang="en-US" dirty="0" err="1" smtClean="0">
                <a:solidFill>
                  <a:srgbClr val="000000"/>
                </a:solidFill>
                <a:latin typeface="Consolas"/>
                <a:cs typeface="Consolas"/>
              </a:rPr>
              <a:t>someBool</a:t>
            </a:r>
            <a:r>
              <a:rPr lang="en-US" dirty="0" smtClean="0">
                <a:solidFill>
                  <a:srgbClr val="000000"/>
                </a:solidFill>
                <a:latin typeface="Consolas"/>
                <a:cs typeface="Consolas"/>
              </a:rPr>
              <a:t> is true!&lt;/div&gt;</a:t>
            </a:r>
          </a:p>
          <a:p>
            <a:pPr lvl="1"/>
            <a:r>
              <a:rPr lang="en-US" dirty="0" smtClean="0"/>
              <a:t>2 way binding inputs, setting classes, </a:t>
            </a:r>
            <a:r>
              <a:rPr lang="en-US" dirty="0" err="1" smtClean="0"/>
              <a:t>foreach</a:t>
            </a:r>
            <a:r>
              <a:rPr lang="en-US" dirty="0" smtClean="0"/>
              <a:t> loops of elements, clicking etc.</a:t>
            </a:r>
          </a:p>
          <a:p>
            <a:r>
              <a:rPr lang="en-US" dirty="0" smtClean="0"/>
              <a:t>You can write your own directives </a:t>
            </a:r>
            <a:br>
              <a:rPr lang="en-US" dirty="0" smtClean="0"/>
            </a:br>
            <a:r>
              <a:rPr lang="en-US" dirty="0" smtClean="0"/>
              <a:t>for domain specific purposes </a:t>
            </a:r>
            <a:br>
              <a:rPr lang="en-US" dirty="0" smtClean="0"/>
            </a:br>
            <a:r>
              <a:rPr lang="en-US" dirty="0" smtClean="0"/>
              <a:t>(a ‘DSL’ for HTML). Ex:</a:t>
            </a:r>
            <a:endParaRPr lang="en-US" dirty="0"/>
          </a:p>
        </p:txBody>
      </p:sp>
      <p:sp>
        <p:nvSpPr>
          <p:cNvPr id="4" name="Rectangle 3"/>
          <p:cNvSpPr/>
          <p:nvPr/>
        </p:nvSpPr>
        <p:spPr>
          <a:xfrm>
            <a:off x="207817" y="4733636"/>
            <a:ext cx="5137727" cy="1631216"/>
          </a:xfrm>
          <a:prstGeom prst="rect">
            <a:avLst/>
          </a:prstGeom>
        </p:spPr>
        <p:txBody>
          <a:bodyPr wrap="square">
            <a:spAutoFit/>
          </a:bodyPr>
          <a:lstStyle/>
          <a:p>
            <a:pPr marL="349250" lvl="1" indent="0">
              <a:buNone/>
            </a:pPr>
            <a:r>
              <a:rPr lang="en-US" sz="2000" dirty="0">
                <a:latin typeface="Consolas"/>
                <a:cs typeface="Consolas"/>
              </a:rPr>
              <a:t>&lt;slideshow title</a:t>
            </a:r>
            <a:r>
              <a:rPr lang="en-US" sz="2000" dirty="0" smtClean="0">
                <a:latin typeface="Consolas"/>
                <a:cs typeface="Consolas"/>
              </a:rPr>
              <a:t>="Shocked Cats"&gt;</a:t>
            </a:r>
            <a:endParaRPr lang="en-US" sz="2000" dirty="0">
              <a:latin typeface="Consolas"/>
              <a:cs typeface="Consolas"/>
            </a:endParaRPr>
          </a:p>
          <a:p>
            <a:pPr marL="685800" lvl="2" indent="0">
              <a:buNone/>
            </a:pPr>
            <a:r>
              <a:rPr lang="en-US" sz="2000" dirty="0">
                <a:latin typeface="Consolas"/>
                <a:cs typeface="Consolas"/>
              </a:rPr>
              <a:t>&lt;slide </a:t>
            </a:r>
            <a:r>
              <a:rPr lang="en-US" sz="2000" dirty="0" err="1" smtClean="0">
                <a:latin typeface="Consolas"/>
                <a:cs typeface="Consolas"/>
              </a:rPr>
              <a:t>src</a:t>
            </a:r>
            <a:r>
              <a:rPr lang="en-US" sz="2000" dirty="0" smtClean="0">
                <a:latin typeface="Consolas"/>
                <a:cs typeface="Consolas"/>
              </a:rPr>
              <a:t>=</a:t>
            </a:r>
            <a:r>
              <a:rPr lang="en-US" sz="2000" dirty="0">
                <a:latin typeface="Consolas"/>
                <a:cs typeface="Consolas"/>
              </a:rPr>
              <a:t>"</a:t>
            </a:r>
            <a:r>
              <a:rPr lang="en-US" sz="2000" dirty="0" smtClean="0">
                <a:latin typeface="Consolas"/>
                <a:cs typeface="Consolas"/>
              </a:rPr>
              <a:t>cat1</a:t>
            </a:r>
            <a:r>
              <a:rPr lang="en-US" sz="2000" dirty="0">
                <a:latin typeface="Consolas"/>
                <a:cs typeface="Consolas"/>
              </a:rPr>
              <a:t>.</a:t>
            </a:r>
            <a:r>
              <a:rPr lang="en-US" sz="2000" dirty="0" smtClean="0">
                <a:latin typeface="Consolas"/>
                <a:cs typeface="Consolas"/>
              </a:rPr>
              <a:t>jpg</a:t>
            </a:r>
            <a:r>
              <a:rPr lang="en-US" sz="2000" dirty="0">
                <a:latin typeface="Consolas"/>
                <a:cs typeface="Consolas"/>
              </a:rPr>
              <a:t>"</a:t>
            </a:r>
            <a:r>
              <a:rPr lang="en-US" sz="2000" dirty="0" smtClean="0">
                <a:latin typeface="Consolas"/>
                <a:cs typeface="Consolas"/>
              </a:rPr>
              <a:t>&gt;</a:t>
            </a:r>
            <a:r>
              <a:rPr lang="en-US" sz="2000" dirty="0">
                <a:latin typeface="Consolas"/>
                <a:cs typeface="Consolas"/>
              </a:rPr>
              <a:t>&lt;/slide&gt;</a:t>
            </a:r>
          </a:p>
          <a:p>
            <a:pPr marL="685800" lvl="2" indent="0">
              <a:buNone/>
            </a:pPr>
            <a:r>
              <a:rPr lang="en-US" sz="2000" dirty="0">
                <a:latin typeface="Consolas"/>
                <a:cs typeface="Consolas"/>
              </a:rPr>
              <a:t>&lt;slide </a:t>
            </a:r>
            <a:r>
              <a:rPr lang="en-US" sz="2000" dirty="0" err="1" smtClean="0">
                <a:latin typeface="Consolas"/>
                <a:cs typeface="Consolas"/>
              </a:rPr>
              <a:t>src</a:t>
            </a:r>
            <a:r>
              <a:rPr lang="en-US" sz="2000" dirty="0" smtClean="0">
                <a:latin typeface="Consolas"/>
                <a:cs typeface="Consolas"/>
              </a:rPr>
              <a:t>=</a:t>
            </a:r>
            <a:r>
              <a:rPr lang="en-US" sz="2000" dirty="0">
                <a:latin typeface="Consolas"/>
                <a:cs typeface="Consolas"/>
              </a:rPr>
              <a:t>"</a:t>
            </a:r>
            <a:r>
              <a:rPr lang="en-US" sz="2000" dirty="0" smtClean="0">
                <a:latin typeface="Consolas"/>
                <a:cs typeface="Consolas"/>
              </a:rPr>
              <a:t>cat2</a:t>
            </a:r>
            <a:r>
              <a:rPr lang="en-US" sz="2000" dirty="0">
                <a:latin typeface="Consolas"/>
                <a:cs typeface="Consolas"/>
              </a:rPr>
              <a:t>.</a:t>
            </a:r>
            <a:r>
              <a:rPr lang="en-US" sz="2000" dirty="0" smtClean="0">
                <a:latin typeface="Consolas"/>
                <a:cs typeface="Consolas"/>
              </a:rPr>
              <a:t>jpg</a:t>
            </a:r>
            <a:r>
              <a:rPr lang="en-US" sz="2000" dirty="0">
                <a:latin typeface="Consolas"/>
                <a:cs typeface="Consolas"/>
              </a:rPr>
              <a:t>"</a:t>
            </a:r>
            <a:r>
              <a:rPr lang="en-US" sz="2000" dirty="0" smtClean="0">
                <a:latin typeface="Consolas"/>
                <a:cs typeface="Consolas"/>
              </a:rPr>
              <a:t>&gt;</a:t>
            </a:r>
            <a:r>
              <a:rPr lang="en-US" sz="2000" dirty="0">
                <a:latin typeface="Consolas"/>
                <a:cs typeface="Consolas"/>
              </a:rPr>
              <a:t>&lt;/slide</a:t>
            </a:r>
            <a:r>
              <a:rPr lang="en-US" sz="2000" dirty="0" smtClean="0">
                <a:latin typeface="Consolas"/>
                <a:cs typeface="Consolas"/>
              </a:rPr>
              <a:t>&gt;</a:t>
            </a:r>
          </a:p>
          <a:p>
            <a:pPr marL="685800" lvl="2" indent="0">
              <a:buNone/>
            </a:pPr>
            <a:r>
              <a:rPr lang="en-US" sz="2000" dirty="0" smtClean="0">
                <a:latin typeface="Consolas"/>
                <a:cs typeface="Consolas"/>
              </a:rPr>
              <a:t>…</a:t>
            </a:r>
            <a:endParaRPr lang="en-US" sz="2000" dirty="0">
              <a:latin typeface="Consolas"/>
              <a:cs typeface="Consolas"/>
            </a:endParaRPr>
          </a:p>
          <a:p>
            <a:pPr marL="403225" lvl="1" indent="0">
              <a:buNone/>
            </a:pPr>
            <a:r>
              <a:rPr lang="en-US" sz="2000" dirty="0">
                <a:latin typeface="Consolas"/>
                <a:cs typeface="Consolas"/>
              </a:rPr>
              <a:t>&lt;/slideshow&gt;</a:t>
            </a:r>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14817" y="3234973"/>
            <a:ext cx="3589670" cy="3496027"/>
          </a:xfrm>
          <a:prstGeom prst="rect">
            <a:avLst/>
          </a:prstGeom>
        </p:spPr>
      </p:pic>
    </p:spTree>
    <p:extLst>
      <p:ext uri="{BB962C8B-B14F-4D97-AF65-F5344CB8AC3E}">
        <p14:creationId xmlns:p14="http://schemas.microsoft.com/office/powerpoint/2010/main" val="247040867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Directive?</a:t>
            </a:r>
            <a:endParaRPr lang="en-US" dirty="0"/>
          </a:p>
        </p:txBody>
      </p:sp>
      <p:sp>
        <p:nvSpPr>
          <p:cNvPr id="3" name="Content Placeholder 2"/>
          <p:cNvSpPr>
            <a:spLocks noGrp="1"/>
          </p:cNvSpPr>
          <p:nvPr>
            <p:ph idx="1"/>
          </p:nvPr>
        </p:nvSpPr>
        <p:spPr>
          <a:xfrm>
            <a:off x="549274" y="1010253"/>
            <a:ext cx="8467725" cy="5584339"/>
          </a:xfrm>
        </p:spPr>
        <p:txBody>
          <a:bodyPr>
            <a:normAutofit fontScale="85000" lnSpcReduction="20000"/>
          </a:bodyPr>
          <a:lstStyle/>
          <a:p>
            <a:r>
              <a:rPr lang="en-US" dirty="0" smtClean="0"/>
              <a:t>Or simply invoke an existing </a:t>
            </a:r>
            <a:r>
              <a:rPr lang="en-US" dirty="0" err="1" smtClean="0"/>
              <a:t>jQuery</a:t>
            </a:r>
            <a:r>
              <a:rPr lang="en-US" dirty="0" smtClean="0"/>
              <a:t> plugin</a:t>
            </a:r>
          </a:p>
          <a:p>
            <a:pPr marL="349250" lvl="1" indent="0">
              <a:buNone/>
            </a:pPr>
            <a:r>
              <a:rPr lang="en-US" dirty="0" smtClean="0">
                <a:solidFill>
                  <a:srgbClr val="000000"/>
                </a:solidFill>
                <a:latin typeface="Consolas"/>
                <a:cs typeface="Consolas"/>
              </a:rPr>
              <a:t>&lt;</a:t>
            </a:r>
            <a:r>
              <a:rPr lang="en-US" dirty="0" err="1" smtClean="0">
                <a:solidFill>
                  <a:srgbClr val="000000"/>
                </a:solidFill>
                <a:latin typeface="Consolas"/>
                <a:cs typeface="Consolas"/>
              </a:rPr>
              <a:t>datepicker</a:t>
            </a:r>
            <a:r>
              <a:rPr lang="en-US" dirty="0" smtClean="0">
                <a:solidFill>
                  <a:srgbClr val="000000"/>
                </a:solidFill>
                <a:latin typeface="Consolas"/>
                <a:cs typeface="Consolas"/>
              </a:rPr>
              <a:t> </a:t>
            </a:r>
            <a:r>
              <a:rPr lang="en-US" dirty="0" err="1" smtClean="0">
                <a:solidFill>
                  <a:srgbClr val="000000"/>
                </a:solidFill>
                <a:latin typeface="Consolas"/>
                <a:cs typeface="Consolas"/>
              </a:rPr>
              <a:t>ng</a:t>
            </a:r>
            <a:r>
              <a:rPr lang="en-US" dirty="0" smtClean="0">
                <a:solidFill>
                  <a:srgbClr val="000000"/>
                </a:solidFill>
                <a:latin typeface="Consolas"/>
                <a:cs typeface="Consolas"/>
              </a:rPr>
              <a:t>-model="</a:t>
            </a:r>
            <a:r>
              <a:rPr lang="en-US" dirty="0" err="1" smtClean="0">
                <a:solidFill>
                  <a:srgbClr val="000000"/>
                </a:solidFill>
                <a:latin typeface="Consolas"/>
                <a:cs typeface="Consolas"/>
              </a:rPr>
              <a:t>aDate</a:t>
            </a:r>
            <a:r>
              <a:rPr lang="en-US" dirty="0" smtClean="0">
                <a:solidFill>
                  <a:srgbClr val="000000"/>
                </a:solidFill>
                <a:latin typeface="Consolas"/>
                <a:cs typeface="Consolas"/>
              </a:rPr>
              <a:t>"&gt;&lt;/</a:t>
            </a:r>
            <a:r>
              <a:rPr lang="en-US" dirty="0" err="1" smtClean="0">
                <a:solidFill>
                  <a:srgbClr val="000000"/>
                </a:solidFill>
                <a:latin typeface="Consolas"/>
                <a:cs typeface="Consolas"/>
              </a:rPr>
              <a:t>datepicker</a:t>
            </a:r>
            <a:r>
              <a:rPr lang="en-US" dirty="0" smtClean="0">
                <a:solidFill>
                  <a:srgbClr val="000000"/>
                </a:solidFill>
                <a:latin typeface="Consolas"/>
                <a:cs typeface="Consolas"/>
              </a:rPr>
              <a:t>&gt;</a:t>
            </a:r>
          </a:p>
          <a:p>
            <a:pPr marL="349250" lvl="1" indent="0">
              <a:buNone/>
            </a:pPr>
            <a:r>
              <a:rPr lang="en-US" dirty="0"/>
              <a:t>	</a:t>
            </a:r>
            <a:r>
              <a:rPr lang="en-US" dirty="0" smtClean="0"/>
              <a:t>Or if you need &lt;=IE8 support:</a:t>
            </a:r>
          </a:p>
          <a:p>
            <a:pPr marL="349250" lvl="1" indent="0">
              <a:buNone/>
            </a:pPr>
            <a:r>
              <a:rPr lang="en-US" dirty="0" smtClean="0">
                <a:solidFill>
                  <a:srgbClr val="000000"/>
                </a:solidFill>
                <a:latin typeface="Consolas"/>
                <a:cs typeface="Consolas"/>
              </a:rPr>
              <a:t>&lt;input type="text" </a:t>
            </a:r>
            <a:r>
              <a:rPr lang="en-US" dirty="0" err="1" smtClean="0">
                <a:solidFill>
                  <a:srgbClr val="000000"/>
                </a:solidFill>
                <a:latin typeface="Consolas"/>
                <a:cs typeface="Consolas"/>
              </a:rPr>
              <a:t>datepicker</a:t>
            </a:r>
            <a:r>
              <a:rPr lang="en-US" dirty="0" smtClean="0">
                <a:solidFill>
                  <a:srgbClr val="000000"/>
                </a:solidFill>
                <a:latin typeface="Consolas"/>
                <a:cs typeface="Consolas"/>
              </a:rPr>
              <a:t>="" </a:t>
            </a:r>
            <a:r>
              <a:rPr lang="en-US" dirty="0" err="1" smtClean="0">
                <a:solidFill>
                  <a:srgbClr val="000000"/>
                </a:solidFill>
                <a:latin typeface="Consolas"/>
                <a:cs typeface="Consolas"/>
              </a:rPr>
              <a:t>ng</a:t>
            </a:r>
            <a:r>
              <a:rPr lang="en-US" dirty="0" smtClean="0">
                <a:solidFill>
                  <a:srgbClr val="000000"/>
                </a:solidFill>
                <a:latin typeface="Consolas"/>
                <a:cs typeface="Consolas"/>
              </a:rPr>
              <a:t>-model="</a:t>
            </a:r>
            <a:r>
              <a:rPr lang="en-US" dirty="0" err="1" smtClean="0">
                <a:solidFill>
                  <a:srgbClr val="000000"/>
                </a:solidFill>
                <a:latin typeface="Consolas"/>
                <a:cs typeface="Consolas"/>
              </a:rPr>
              <a:t>aDate</a:t>
            </a:r>
            <a:r>
              <a:rPr lang="en-US" dirty="0" smtClean="0">
                <a:solidFill>
                  <a:srgbClr val="000000"/>
                </a:solidFill>
                <a:latin typeface="Consolas"/>
                <a:cs typeface="Consolas"/>
              </a:rPr>
              <a:t>"/&gt;</a:t>
            </a:r>
          </a:p>
          <a:p>
            <a:pPr marL="349250" lvl="1" indent="0">
              <a:buNone/>
            </a:pPr>
            <a:r>
              <a:rPr lang="en-US" dirty="0" smtClean="0"/>
              <a:t>Wrappers for </a:t>
            </a:r>
            <a:r>
              <a:rPr lang="en-US" dirty="0" err="1"/>
              <a:t>jQuery</a:t>
            </a:r>
            <a:r>
              <a:rPr lang="en-US" dirty="0"/>
              <a:t> UI components (ex: </a:t>
            </a:r>
            <a:r>
              <a:rPr lang="en-US" dirty="0" err="1"/>
              <a:t>datepicker</a:t>
            </a:r>
            <a:r>
              <a:rPr lang="en-US" dirty="0" smtClean="0"/>
              <a:t>)</a:t>
            </a:r>
            <a:endParaRPr lang="en-US" dirty="0" smtClean="0">
              <a:solidFill>
                <a:srgbClr val="000000"/>
              </a:solidFill>
              <a:latin typeface="Consolas"/>
              <a:cs typeface="Consolas"/>
            </a:endParaRPr>
          </a:p>
          <a:p>
            <a:r>
              <a:rPr lang="en-US" b="1" dirty="0" smtClean="0"/>
              <a:t>HUGE </a:t>
            </a:r>
            <a:r>
              <a:rPr lang="en-US" dirty="0" smtClean="0"/>
              <a:t>amount of directives out there due to </a:t>
            </a:r>
            <a:r>
              <a:rPr lang="en-US" dirty="0" err="1" smtClean="0"/>
              <a:t>Angular's</a:t>
            </a:r>
            <a:r>
              <a:rPr lang="en-US" dirty="0" smtClean="0"/>
              <a:t> popularity. </a:t>
            </a:r>
            <a:r>
              <a:rPr lang="en-US" b="1" dirty="0" smtClean="0"/>
              <a:t>Rarely have to write your own other than domain specific directives</a:t>
            </a:r>
          </a:p>
          <a:p>
            <a:pPr lvl="1"/>
            <a:r>
              <a:rPr lang="en-US" dirty="0" smtClean="0"/>
              <a:t>EX: </a:t>
            </a:r>
            <a:r>
              <a:rPr lang="en-US" dirty="0" err="1" smtClean="0"/>
              <a:t>AngularUI</a:t>
            </a:r>
            <a:endParaRPr lang="en-US" dirty="0" smtClean="0"/>
          </a:p>
          <a:p>
            <a:pPr lvl="2"/>
            <a:r>
              <a:rPr lang="en-US" dirty="0" smtClean="0"/>
              <a:t>Twitter bootstrap wrappers</a:t>
            </a:r>
          </a:p>
          <a:p>
            <a:pPr lvl="2"/>
            <a:r>
              <a:rPr lang="en-US" dirty="0" smtClean="0"/>
              <a:t>Select2</a:t>
            </a:r>
          </a:p>
          <a:p>
            <a:pPr lvl="2"/>
            <a:r>
              <a:rPr lang="en-US" dirty="0" smtClean="0"/>
              <a:t>Sorting</a:t>
            </a:r>
          </a:p>
          <a:p>
            <a:pPr lvl="2"/>
            <a:r>
              <a:rPr lang="en-US" dirty="0" smtClean="0"/>
              <a:t>Input masking</a:t>
            </a:r>
          </a:p>
          <a:p>
            <a:pPr lvl="2"/>
            <a:r>
              <a:rPr lang="en-US" dirty="0" smtClean="0"/>
              <a:t>Enhanced router </a:t>
            </a:r>
          </a:p>
          <a:p>
            <a:pPr lvl="2"/>
            <a:r>
              <a:rPr lang="en-US" dirty="0" smtClean="0"/>
              <a:t>Etc…</a:t>
            </a:r>
            <a:endParaRPr lang="en-US" dirty="0"/>
          </a:p>
          <a:p>
            <a:pPr lvl="1"/>
            <a:r>
              <a:rPr lang="en-US" dirty="0" err="1" smtClean="0"/>
              <a:t>AngularAgility</a:t>
            </a:r>
            <a:r>
              <a:rPr lang="en-US" dirty="0" smtClean="0"/>
              <a:t> (my open source project)</a:t>
            </a:r>
          </a:p>
          <a:p>
            <a:pPr lvl="2"/>
            <a:r>
              <a:rPr lang="en-US" dirty="0"/>
              <a:t>A set of useful </a:t>
            </a:r>
            <a:r>
              <a:rPr lang="en-US" dirty="0" err="1"/>
              <a:t>Angular.js</a:t>
            </a:r>
            <a:r>
              <a:rPr lang="en-US" dirty="0"/>
              <a:t> extensions implementing common UX patterns to improve productivity</a:t>
            </a:r>
          </a:p>
          <a:p>
            <a:pPr lvl="1"/>
            <a:endParaRPr lang="en-US" dirty="0" smtClean="0"/>
          </a:p>
          <a:p>
            <a:pPr lvl="1"/>
            <a:endParaRPr lang="en-US" dirty="0"/>
          </a:p>
          <a:p>
            <a:pPr marL="349250" lvl="1" indent="0">
              <a:buNone/>
            </a:pPr>
            <a:endParaRPr lang="en-US" dirty="0">
              <a:solidFill>
                <a:srgbClr val="000000"/>
              </a:solidFill>
              <a:latin typeface="Consolas"/>
              <a:cs typeface="Consolas"/>
            </a:endParaRPr>
          </a:p>
        </p:txBody>
      </p:sp>
      <p:pic>
        <p:nvPicPr>
          <p:cNvPr id="4" name="Picture 3" descr="46d07086561c66caae16ce4d96bfd345.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30592" y="3386667"/>
            <a:ext cx="1931940" cy="1931940"/>
          </a:xfrm>
          <a:prstGeom prst="rect">
            <a:avLst/>
          </a:prstGeom>
        </p:spPr>
      </p:pic>
    </p:spTree>
    <p:extLst>
      <p:ext uri="{BB962C8B-B14F-4D97-AF65-F5344CB8AC3E}">
        <p14:creationId xmlns:p14="http://schemas.microsoft.com/office/powerpoint/2010/main" val="31934602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trix-Wallpap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2370" y="1869562"/>
            <a:ext cx="6885630" cy="4303519"/>
          </a:xfrm>
          <a:prstGeom prst="rect">
            <a:avLst/>
          </a:prstGeom>
        </p:spPr>
      </p:pic>
      <p:sp>
        <p:nvSpPr>
          <p:cNvPr id="2" name="Title 1"/>
          <p:cNvSpPr>
            <a:spLocks noGrp="1"/>
          </p:cNvSpPr>
          <p:nvPr>
            <p:ph type="title"/>
          </p:nvPr>
        </p:nvSpPr>
        <p:spPr>
          <a:xfrm>
            <a:off x="549275" y="466176"/>
            <a:ext cx="8042276" cy="1219354"/>
          </a:xfrm>
        </p:spPr>
        <p:txBody>
          <a:bodyPr/>
          <a:lstStyle/>
          <a:p>
            <a:r>
              <a:rPr lang="en-US" dirty="0" smtClean="0"/>
              <a:t>Adding "status updates" with a </a:t>
            </a:r>
            <a:r>
              <a:rPr lang="en-US" b="1" dirty="0"/>
              <a:t>C</a:t>
            </a:r>
            <a:r>
              <a:rPr lang="en-US" b="1" dirty="0" smtClean="0"/>
              <a:t>ontroller</a:t>
            </a:r>
            <a:endParaRPr lang="en-US" b="1" dirty="0"/>
          </a:p>
        </p:txBody>
      </p:sp>
    </p:spTree>
    <p:extLst>
      <p:ext uri="{BB962C8B-B14F-4D97-AF65-F5344CB8AC3E}">
        <p14:creationId xmlns:p14="http://schemas.microsoft.com/office/powerpoint/2010/main" val="118008746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Controller?</a:t>
            </a:r>
            <a:endParaRPr lang="en-US" dirty="0"/>
          </a:p>
        </p:txBody>
      </p:sp>
      <p:sp>
        <p:nvSpPr>
          <p:cNvPr id="3" name="Content Placeholder 2"/>
          <p:cNvSpPr>
            <a:spLocks noGrp="1"/>
          </p:cNvSpPr>
          <p:nvPr>
            <p:ph idx="1"/>
          </p:nvPr>
        </p:nvSpPr>
        <p:spPr>
          <a:xfrm>
            <a:off x="549274" y="1010254"/>
            <a:ext cx="8417695" cy="4933347"/>
          </a:xfrm>
        </p:spPr>
        <p:txBody>
          <a:bodyPr/>
          <a:lstStyle/>
          <a:p>
            <a:r>
              <a:rPr lang="en-US" dirty="0" smtClean="0"/>
              <a:t>A controller is really just a fancy name for a </a:t>
            </a:r>
            <a:br>
              <a:rPr lang="en-US" dirty="0" smtClean="0"/>
            </a:br>
            <a:r>
              <a:rPr lang="en-US" dirty="0" smtClean="0"/>
              <a:t>"scope container" that prototypically inherits from its parent scope container.</a:t>
            </a:r>
          </a:p>
          <a:p>
            <a:r>
              <a:rPr lang="en-US" dirty="0" smtClean="0"/>
              <a:t>A controller can interact with $scope (the 'view model') which the view can also interact with.</a:t>
            </a:r>
          </a:p>
        </p:txBody>
      </p:sp>
      <p:sp>
        <p:nvSpPr>
          <p:cNvPr id="5" name="Rounded Rectangle 4"/>
          <p:cNvSpPr/>
          <p:nvPr/>
        </p:nvSpPr>
        <p:spPr>
          <a:xfrm>
            <a:off x="5089416" y="3309698"/>
            <a:ext cx="3877553" cy="3297662"/>
          </a:xfrm>
          <a:prstGeom prst="roundRect">
            <a:avLst/>
          </a:prstGeom>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rgbClr val="000000"/>
                </a:solidFill>
              </a:rPr>
              <a:t>$</a:t>
            </a:r>
            <a:r>
              <a:rPr lang="en-US" dirty="0" err="1" smtClean="0">
                <a:solidFill>
                  <a:srgbClr val="000000"/>
                </a:solidFill>
              </a:rPr>
              <a:t>rootScope</a:t>
            </a:r>
            <a:r>
              <a:rPr lang="en-US" dirty="0" smtClean="0">
                <a:solidFill>
                  <a:srgbClr val="000000"/>
                </a:solidFill>
              </a:rPr>
              <a:t> = {</a:t>
            </a: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a:solidFill>
                <a:srgbClr val="000000"/>
              </a:solidFill>
            </a:endParaRPr>
          </a:p>
          <a:p>
            <a:r>
              <a:rPr lang="en-US" dirty="0" smtClean="0">
                <a:solidFill>
                  <a:srgbClr val="000000"/>
                </a:solidFill>
              </a:rPr>
              <a:t> }</a:t>
            </a:r>
            <a:endParaRPr lang="en-US" dirty="0">
              <a:solidFill>
                <a:srgbClr val="000000"/>
              </a:solidFill>
            </a:endParaRPr>
          </a:p>
        </p:txBody>
      </p:sp>
      <p:sp>
        <p:nvSpPr>
          <p:cNvPr id="6" name="Rounded Rectangle 5"/>
          <p:cNvSpPr/>
          <p:nvPr/>
        </p:nvSpPr>
        <p:spPr>
          <a:xfrm>
            <a:off x="5375875" y="3950256"/>
            <a:ext cx="3306306" cy="1993346"/>
          </a:xfrm>
          <a:prstGeom prst="roundRect">
            <a:avLst/>
          </a:prstGeom>
        </p:spPr>
        <p:style>
          <a:lnRef idx="1">
            <a:schemeClr val="accent3"/>
          </a:lnRef>
          <a:fillRef idx="3">
            <a:schemeClr val="accent3"/>
          </a:fillRef>
          <a:effectRef idx="2">
            <a:schemeClr val="accent3"/>
          </a:effectRef>
          <a:fontRef idx="minor">
            <a:schemeClr val="lt1"/>
          </a:fontRef>
        </p:style>
        <p:txBody>
          <a:bodyPr rtlCol="0" anchor="t"/>
          <a:lstStyle/>
          <a:p>
            <a:r>
              <a:rPr lang="en-US" dirty="0" smtClean="0">
                <a:solidFill>
                  <a:srgbClr val="000000"/>
                </a:solidFill>
              </a:rPr>
              <a:t>Person Controller </a:t>
            </a:r>
          </a:p>
          <a:p>
            <a:r>
              <a:rPr lang="en-US" dirty="0" smtClean="0">
                <a:solidFill>
                  <a:srgbClr val="000000"/>
                </a:solidFill>
              </a:rPr>
              <a:t>$scope = {</a:t>
            </a:r>
          </a:p>
          <a:p>
            <a:r>
              <a:rPr lang="en-US" dirty="0">
                <a:solidFill>
                  <a:srgbClr val="000000"/>
                </a:solidFill>
              </a:rPr>
              <a:t> </a:t>
            </a:r>
            <a:r>
              <a:rPr lang="en-US" dirty="0" smtClean="0">
                <a:solidFill>
                  <a:srgbClr val="000000"/>
                </a:solidFill>
              </a:rPr>
              <a:t> </a:t>
            </a:r>
            <a:r>
              <a:rPr lang="en-US" dirty="0" err="1" smtClean="0">
                <a:solidFill>
                  <a:srgbClr val="000000"/>
                </a:solidFill>
              </a:rPr>
              <a:t>firstName</a:t>
            </a:r>
            <a:r>
              <a:rPr lang="en-US" dirty="0" smtClean="0">
                <a:solidFill>
                  <a:srgbClr val="000000"/>
                </a:solidFill>
              </a:rPr>
              <a:t>: "John",</a:t>
            </a:r>
          </a:p>
          <a:p>
            <a:r>
              <a:rPr lang="en-US" dirty="0">
                <a:solidFill>
                  <a:srgbClr val="000000"/>
                </a:solidFill>
              </a:rPr>
              <a:t> </a:t>
            </a:r>
            <a:r>
              <a:rPr lang="en-US" dirty="0" smtClean="0">
                <a:solidFill>
                  <a:srgbClr val="000000"/>
                </a:solidFill>
              </a:rPr>
              <a:t> </a:t>
            </a:r>
            <a:r>
              <a:rPr lang="en-US" dirty="0" err="1" smtClean="0">
                <a:solidFill>
                  <a:srgbClr val="000000"/>
                </a:solidFill>
              </a:rPr>
              <a:t>lastName</a:t>
            </a:r>
            <a:r>
              <a:rPr lang="en-US" dirty="0" smtClean="0">
                <a:solidFill>
                  <a:srgbClr val="000000"/>
                </a:solidFill>
              </a:rPr>
              <a:t>: "</a:t>
            </a:r>
            <a:r>
              <a:rPr lang="en-US" dirty="0" err="1" smtClean="0">
                <a:solidFill>
                  <a:srgbClr val="000000"/>
                </a:solidFill>
              </a:rPr>
              <a:t>Culviner</a:t>
            </a:r>
            <a:r>
              <a:rPr lang="en-US" dirty="0" smtClean="0">
                <a:solidFill>
                  <a:srgbClr val="000000"/>
                </a:solidFill>
              </a:rPr>
              <a:t>",</a:t>
            </a:r>
          </a:p>
          <a:p>
            <a:r>
              <a:rPr lang="en-US" dirty="0" smtClean="0">
                <a:solidFill>
                  <a:srgbClr val="000000"/>
                </a:solidFill>
              </a:rPr>
              <a:t>  statuses: [{…}, {…}, …]</a:t>
            </a:r>
          </a:p>
          <a:p>
            <a:r>
              <a:rPr lang="en-US" dirty="0">
                <a:solidFill>
                  <a:srgbClr val="000000"/>
                </a:solidFill>
              </a:rPr>
              <a:t>}</a:t>
            </a:r>
          </a:p>
        </p:txBody>
      </p:sp>
    </p:spTree>
    <p:extLst>
      <p:ext uri="{BB962C8B-B14F-4D97-AF65-F5344CB8AC3E}">
        <p14:creationId xmlns:p14="http://schemas.microsoft.com/office/powerpoint/2010/main" val="201757787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Directives and Scope</a:t>
            </a:r>
            <a:endParaRPr lang="en-US" dirty="0"/>
          </a:p>
        </p:txBody>
      </p:sp>
      <p:sp>
        <p:nvSpPr>
          <p:cNvPr id="3" name="Content Placeholder 2"/>
          <p:cNvSpPr>
            <a:spLocks noGrp="1"/>
          </p:cNvSpPr>
          <p:nvPr>
            <p:ph idx="1"/>
          </p:nvPr>
        </p:nvSpPr>
        <p:spPr>
          <a:xfrm>
            <a:off x="262816" y="832658"/>
            <a:ext cx="2773646" cy="5482527"/>
          </a:xfrm>
        </p:spPr>
        <p:txBody>
          <a:bodyPr>
            <a:normAutofit fontScale="92500" lnSpcReduction="20000"/>
          </a:bodyPr>
          <a:lstStyle/>
          <a:p>
            <a:r>
              <a:rPr lang="en-US" dirty="0" smtClean="0"/>
              <a:t>A controller is really a </a:t>
            </a:r>
            <a:r>
              <a:rPr lang="en-US" b="1" u="sng" dirty="0" smtClean="0"/>
              <a:t>directive</a:t>
            </a:r>
            <a:r>
              <a:rPr lang="en-US" dirty="0" smtClean="0"/>
              <a:t> that is configured to prototypically inherit from its parent</a:t>
            </a:r>
          </a:p>
          <a:p>
            <a:r>
              <a:rPr lang="en-US" dirty="0" smtClean="0"/>
              <a:t>Directives can be configured for what type of scope they create and parent access they have</a:t>
            </a:r>
          </a:p>
          <a:p>
            <a:pPr marL="0" indent="0">
              <a:buNone/>
            </a:pPr>
            <a:r>
              <a:rPr lang="en-US" dirty="0" smtClean="0"/>
              <a:t>Use "</a:t>
            </a:r>
            <a:r>
              <a:rPr lang="en-US" dirty="0" err="1" smtClean="0"/>
              <a:t>AngularJS</a:t>
            </a:r>
            <a:r>
              <a:rPr lang="en-US" dirty="0" smtClean="0"/>
              <a:t> </a:t>
            </a:r>
            <a:r>
              <a:rPr lang="en-US" dirty="0" err="1" smtClean="0"/>
              <a:t>Batarang</a:t>
            </a:r>
            <a:r>
              <a:rPr lang="en-US" dirty="0" smtClean="0"/>
              <a:t>" plugin for </a:t>
            </a:r>
            <a:r>
              <a:rPr lang="en-US" dirty="0"/>
              <a:t>C</a:t>
            </a:r>
            <a:r>
              <a:rPr lang="en-US" dirty="0" smtClean="0"/>
              <a:t>hrome to explore scopes</a:t>
            </a:r>
            <a:endParaRPr lang="en-US" dirty="0"/>
          </a:p>
        </p:txBody>
      </p:sp>
      <p:sp>
        <p:nvSpPr>
          <p:cNvPr id="4" name="Rounded Rectangle 3"/>
          <p:cNvSpPr/>
          <p:nvPr/>
        </p:nvSpPr>
        <p:spPr>
          <a:xfrm>
            <a:off x="3332788" y="832658"/>
            <a:ext cx="5688060" cy="6025342"/>
          </a:xfrm>
          <a:prstGeom prst="roundRect">
            <a:avLst/>
          </a:prstGeom>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rgbClr val="000000"/>
                </a:solidFill>
              </a:rPr>
              <a:t>$</a:t>
            </a:r>
            <a:r>
              <a:rPr lang="en-US" dirty="0" err="1" smtClean="0">
                <a:solidFill>
                  <a:srgbClr val="000000"/>
                </a:solidFill>
              </a:rPr>
              <a:t>rootScope</a:t>
            </a:r>
            <a:r>
              <a:rPr lang="en-US" dirty="0" smtClean="0">
                <a:solidFill>
                  <a:srgbClr val="000000"/>
                </a:solidFill>
              </a:rPr>
              <a:t> = {</a:t>
            </a: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r>
              <a:rPr lang="en-US" dirty="0">
                <a:solidFill>
                  <a:srgbClr val="000000"/>
                </a:solidFill>
              </a:rPr>
              <a:t> </a:t>
            </a:r>
            <a:r>
              <a:rPr lang="en-US" dirty="0" smtClean="0">
                <a:solidFill>
                  <a:srgbClr val="000000"/>
                </a:solidFill>
              </a:rPr>
              <a:t> </a:t>
            </a: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r>
              <a:rPr lang="en-US" dirty="0">
                <a:solidFill>
                  <a:srgbClr val="000000"/>
                </a:solidFill>
              </a:rPr>
              <a:t> </a:t>
            </a:r>
            <a:r>
              <a:rPr lang="en-US" dirty="0" smtClean="0">
                <a:solidFill>
                  <a:srgbClr val="000000"/>
                </a:solidFill>
              </a:rPr>
              <a:t>  </a:t>
            </a:r>
          </a:p>
          <a:p>
            <a:r>
              <a:rPr lang="en-US" dirty="0" smtClean="0">
                <a:solidFill>
                  <a:srgbClr val="000000"/>
                </a:solidFill>
              </a:rPr>
              <a:t>     </a:t>
            </a:r>
          </a:p>
          <a:p>
            <a:r>
              <a:rPr lang="en-US" dirty="0" smtClean="0">
                <a:solidFill>
                  <a:srgbClr val="000000"/>
                </a:solidFill>
              </a:rPr>
              <a:t>        }</a:t>
            </a:r>
            <a:endParaRPr lang="en-US" dirty="0">
              <a:solidFill>
                <a:srgbClr val="000000"/>
              </a:solidFill>
            </a:endParaRPr>
          </a:p>
        </p:txBody>
      </p:sp>
      <p:sp>
        <p:nvSpPr>
          <p:cNvPr id="6" name="Rounded Rectangle 5"/>
          <p:cNvSpPr/>
          <p:nvPr/>
        </p:nvSpPr>
        <p:spPr>
          <a:xfrm>
            <a:off x="3780589" y="1517526"/>
            <a:ext cx="4631747" cy="49084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t"/>
          <a:lstStyle/>
          <a:p>
            <a:r>
              <a:rPr lang="en-US" dirty="0" smtClean="0">
                <a:solidFill>
                  <a:srgbClr val="000000"/>
                </a:solidFill>
              </a:rPr>
              <a:t>Person Controller</a:t>
            </a:r>
          </a:p>
          <a:p>
            <a:r>
              <a:rPr lang="en-US" dirty="0" smtClean="0">
                <a:solidFill>
                  <a:srgbClr val="000000"/>
                </a:solidFill>
              </a:rPr>
              <a:t>$scope = {</a:t>
            </a:r>
          </a:p>
          <a:p>
            <a:r>
              <a:rPr lang="en-US" dirty="0" smtClean="0">
                <a:solidFill>
                  <a:srgbClr val="000000"/>
                </a:solidFill>
              </a:rPr>
              <a:t> </a:t>
            </a:r>
            <a:r>
              <a:rPr lang="en-US" dirty="0">
                <a:solidFill>
                  <a:srgbClr val="000000"/>
                </a:solidFill>
              </a:rPr>
              <a:t> </a:t>
            </a:r>
            <a:r>
              <a:rPr lang="en-US" dirty="0" smtClean="0">
                <a:solidFill>
                  <a:srgbClr val="000000"/>
                </a:solidFill>
              </a:rPr>
              <a:t>  </a:t>
            </a:r>
            <a:r>
              <a:rPr lang="en-US" dirty="0" err="1" smtClean="0">
                <a:solidFill>
                  <a:srgbClr val="000000"/>
                </a:solidFill>
              </a:rPr>
              <a:t>firstName</a:t>
            </a:r>
            <a:r>
              <a:rPr lang="en-US" dirty="0">
                <a:solidFill>
                  <a:srgbClr val="000000"/>
                </a:solidFill>
              </a:rPr>
              <a:t>: "John",</a:t>
            </a:r>
          </a:p>
          <a:p>
            <a:r>
              <a:rPr lang="en-US" dirty="0">
                <a:solidFill>
                  <a:srgbClr val="000000"/>
                </a:solidFill>
              </a:rPr>
              <a:t>  </a:t>
            </a:r>
            <a:endParaRPr lang="en-US" dirty="0" smtClean="0">
              <a:solidFill>
                <a:srgbClr val="000000"/>
              </a:solidFill>
            </a:endParaRPr>
          </a:p>
          <a:p>
            <a:endParaRPr lang="en-US" dirty="0">
              <a:solidFill>
                <a:srgbClr val="000000"/>
              </a:solidFill>
            </a:endParaRPr>
          </a:p>
          <a:p>
            <a:r>
              <a:rPr lang="en-US" dirty="0" smtClean="0">
                <a:solidFill>
                  <a:srgbClr val="000000"/>
                </a:solidFill>
              </a:rPr>
              <a:t>  </a:t>
            </a:r>
          </a:p>
          <a:p>
            <a:r>
              <a:rPr lang="en-US" dirty="0" smtClean="0">
                <a:solidFill>
                  <a:srgbClr val="000000"/>
                </a:solidFill>
              </a:rPr>
              <a:t>    </a:t>
            </a:r>
            <a:r>
              <a:rPr lang="en-US" dirty="0" err="1" smtClean="0">
                <a:solidFill>
                  <a:srgbClr val="000000"/>
                </a:solidFill>
              </a:rPr>
              <a:t>lastName</a:t>
            </a:r>
            <a:r>
              <a:rPr lang="en-US" dirty="0">
                <a:solidFill>
                  <a:srgbClr val="000000"/>
                </a:solidFill>
              </a:rPr>
              <a:t>: "</a:t>
            </a:r>
            <a:r>
              <a:rPr lang="en-US" dirty="0" err="1">
                <a:solidFill>
                  <a:srgbClr val="000000"/>
                </a:solidFill>
              </a:rPr>
              <a:t>Culviner</a:t>
            </a:r>
            <a:r>
              <a:rPr lang="en-US" dirty="0">
                <a:solidFill>
                  <a:srgbClr val="000000"/>
                </a:solidFill>
              </a:rPr>
              <a:t>"</a:t>
            </a:r>
            <a:r>
              <a:rPr lang="en-US" dirty="0" smtClean="0">
                <a:solidFill>
                  <a:srgbClr val="000000"/>
                </a:solidFill>
              </a:rPr>
              <a:t>,</a:t>
            </a:r>
          </a:p>
          <a:p>
            <a:r>
              <a:rPr lang="en-US" dirty="0" smtClean="0">
                <a:solidFill>
                  <a:srgbClr val="000000"/>
                </a:solidFill>
              </a:rPr>
              <a:t>    statuses</a:t>
            </a:r>
            <a:r>
              <a:rPr lang="en-US" dirty="0">
                <a:solidFill>
                  <a:srgbClr val="000000"/>
                </a:solidFill>
              </a:rPr>
              <a:t>: </a:t>
            </a:r>
            <a:r>
              <a:rPr lang="en-US" dirty="0" smtClean="0">
                <a:solidFill>
                  <a:srgbClr val="000000"/>
                </a:solidFill>
              </a:rPr>
              <a:t>[</a:t>
            </a:r>
          </a:p>
          <a:p>
            <a:r>
              <a:rPr lang="en-US" dirty="0" smtClean="0">
                <a:solidFill>
                  <a:srgbClr val="000000"/>
                </a:solidFill>
              </a:rPr>
              <a:t>        { text: "foo", date: …},</a:t>
            </a: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r>
              <a:rPr lang="en-US" dirty="0" smtClean="0">
                <a:solidFill>
                  <a:srgbClr val="000000"/>
                </a:solidFill>
              </a:rPr>
              <a:t>        { text: "bar", date: …}</a:t>
            </a:r>
          </a:p>
          <a:p>
            <a:r>
              <a:rPr lang="en-US" dirty="0">
                <a:solidFill>
                  <a:srgbClr val="000000"/>
                </a:solidFill>
              </a:rPr>
              <a:t> </a:t>
            </a:r>
            <a:r>
              <a:rPr lang="en-US" dirty="0" smtClean="0">
                <a:solidFill>
                  <a:srgbClr val="000000"/>
                </a:solidFill>
              </a:rPr>
              <a:t>    ]</a:t>
            </a:r>
          </a:p>
          <a:p>
            <a:r>
              <a:rPr lang="en-US" dirty="0">
                <a:solidFill>
                  <a:srgbClr val="000000"/>
                </a:solidFill>
              </a:rPr>
              <a:t> </a:t>
            </a:r>
            <a:r>
              <a:rPr lang="en-US" dirty="0" smtClean="0">
                <a:solidFill>
                  <a:srgbClr val="000000"/>
                </a:solidFill>
              </a:rPr>
              <a:t>    </a:t>
            </a:r>
            <a:endParaRPr lang="en-US" dirty="0">
              <a:solidFill>
                <a:srgbClr val="000000"/>
              </a:solidFill>
            </a:endParaRPr>
          </a:p>
        </p:txBody>
      </p:sp>
      <p:sp>
        <p:nvSpPr>
          <p:cNvPr id="8" name="Rounded Rectangle 7"/>
          <p:cNvSpPr/>
          <p:nvPr/>
        </p:nvSpPr>
        <p:spPr>
          <a:xfrm>
            <a:off x="6320591" y="1221538"/>
            <a:ext cx="2395097" cy="658193"/>
          </a:xfrm>
          <a:prstGeom prst="roundRect">
            <a:avLst/>
          </a:prstGeom>
        </p:spPr>
        <p:style>
          <a:lnRef idx="1">
            <a:schemeClr val="accent2"/>
          </a:lnRef>
          <a:fillRef idx="3">
            <a:schemeClr val="accent2"/>
          </a:fillRef>
          <a:effectRef idx="2">
            <a:schemeClr val="accent2"/>
          </a:effectRef>
          <a:fontRef idx="minor">
            <a:schemeClr val="lt1"/>
          </a:fontRef>
        </p:style>
        <p:txBody>
          <a:bodyPr rtlCol="0" anchor="t"/>
          <a:lstStyle/>
          <a:p>
            <a:r>
              <a:rPr lang="en-US" sz="1200" b="1" dirty="0" smtClean="0">
                <a:solidFill>
                  <a:srgbClr val="000000"/>
                </a:solidFill>
              </a:rPr>
              <a:t>DIRECTIVE </a:t>
            </a:r>
            <a:r>
              <a:rPr lang="en-US" sz="1200" dirty="0" smtClean="0">
                <a:solidFill>
                  <a:srgbClr val="000000"/>
                </a:solidFill>
              </a:rPr>
              <a:t>that prototypically inherits from $</a:t>
            </a:r>
            <a:r>
              <a:rPr lang="en-US" sz="1200" dirty="0" err="1" smtClean="0">
                <a:solidFill>
                  <a:srgbClr val="000000"/>
                </a:solidFill>
              </a:rPr>
              <a:t>rootScope</a:t>
            </a:r>
            <a:endParaRPr lang="en-US" sz="1200" dirty="0">
              <a:solidFill>
                <a:srgbClr val="000000"/>
              </a:solidFill>
            </a:endParaRPr>
          </a:p>
        </p:txBody>
      </p:sp>
      <p:sp>
        <p:nvSpPr>
          <p:cNvPr id="9" name="Rounded Rectangle 8"/>
          <p:cNvSpPr/>
          <p:nvPr/>
        </p:nvSpPr>
        <p:spPr>
          <a:xfrm>
            <a:off x="5472984" y="2668434"/>
            <a:ext cx="3369057" cy="730735"/>
          </a:xfrm>
          <a:prstGeom prst="roundRect">
            <a:avLst/>
          </a:prstGeom>
        </p:spPr>
        <p:style>
          <a:lnRef idx="1">
            <a:schemeClr val="accent2"/>
          </a:lnRef>
          <a:fillRef idx="3">
            <a:schemeClr val="accent2"/>
          </a:fillRef>
          <a:effectRef idx="2">
            <a:schemeClr val="accent2"/>
          </a:effectRef>
          <a:fontRef idx="minor">
            <a:schemeClr val="lt1"/>
          </a:fontRef>
        </p:style>
        <p:txBody>
          <a:bodyPr rtlCol="0" anchor="t"/>
          <a:lstStyle/>
          <a:p>
            <a:r>
              <a:rPr lang="en-US" sz="1200" b="1" dirty="0" smtClean="0">
                <a:solidFill>
                  <a:srgbClr val="000000"/>
                </a:solidFill>
              </a:rPr>
              <a:t>DIRECTIVE </a:t>
            </a:r>
            <a:br>
              <a:rPr lang="en-US" sz="1200" b="1" dirty="0" smtClean="0">
                <a:solidFill>
                  <a:srgbClr val="000000"/>
                </a:solidFill>
              </a:rPr>
            </a:br>
            <a:r>
              <a:rPr lang="en-US" sz="1200" u="sng" dirty="0" err="1" smtClean="0">
                <a:solidFill>
                  <a:srgbClr val="000000"/>
                </a:solidFill>
                <a:latin typeface="Consolas"/>
                <a:cs typeface="Consolas"/>
              </a:rPr>
              <a:t>ng</a:t>
            </a:r>
            <a:r>
              <a:rPr lang="en-US" sz="1200" u="sng" dirty="0" smtClean="0">
                <a:solidFill>
                  <a:srgbClr val="000000"/>
                </a:solidFill>
                <a:latin typeface="Consolas"/>
                <a:cs typeface="Consolas"/>
              </a:rPr>
              <a:t>-model</a:t>
            </a:r>
            <a:r>
              <a:rPr lang="en-US" sz="1200" dirty="0" smtClean="0">
                <a:solidFill>
                  <a:srgbClr val="000000"/>
                </a:solidFill>
                <a:latin typeface="Consolas"/>
                <a:cs typeface="Consolas"/>
              </a:rPr>
              <a:t>="</a:t>
            </a:r>
            <a:r>
              <a:rPr lang="en-US" sz="1200" dirty="0" err="1" smtClean="0">
                <a:solidFill>
                  <a:srgbClr val="000000"/>
                </a:solidFill>
                <a:latin typeface="Consolas"/>
                <a:cs typeface="Consolas"/>
              </a:rPr>
              <a:t>firstName</a:t>
            </a:r>
            <a:r>
              <a:rPr lang="en-US" sz="1200" dirty="0" smtClean="0">
                <a:solidFill>
                  <a:srgbClr val="000000"/>
                </a:solidFill>
                <a:latin typeface="Consolas"/>
                <a:cs typeface="Consolas"/>
              </a:rPr>
              <a:t>" / "</a:t>
            </a:r>
            <a:r>
              <a:rPr lang="en-US" sz="1200" dirty="0" err="1" smtClean="0">
                <a:solidFill>
                  <a:srgbClr val="000000"/>
                </a:solidFill>
                <a:latin typeface="Consolas"/>
                <a:cs typeface="Consolas"/>
              </a:rPr>
              <a:t>lastName</a:t>
            </a:r>
            <a:r>
              <a:rPr lang="en-US" sz="1200" dirty="0" smtClean="0">
                <a:solidFill>
                  <a:srgbClr val="000000"/>
                </a:solidFill>
                <a:latin typeface="Consolas"/>
                <a:cs typeface="Consolas"/>
              </a:rPr>
              <a:t>"</a:t>
            </a:r>
          </a:p>
          <a:p>
            <a:pPr marL="171450" indent="-171450">
              <a:buFont typeface="Arial"/>
              <a:buChar char="•"/>
            </a:pPr>
            <a:r>
              <a:rPr lang="en-US" sz="1200" dirty="0" smtClean="0">
                <a:solidFill>
                  <a:srgbClr val="000000"/>
                </a:solidFill>
              </a:rPr>
              <a:t>Each use parent scope, no inheritance</a:t>
            </a:r>
          </a:p>
          <a:p>
            <a:endParaRPr lang="en-US" sz="1200" dirty="0">
              <a:solidFill>
                <a:srgbClr val="000000"/>
              </a:solidFill>
            </a:endParaRPr>
          </a:p>
        </p:txBody>
      </p:sp>
      <p:cxnSp>
        <p:nvCxnSpPr>
          <p:cNvPr id="12" name="Straight Arrow Connector 11"/>
          <p:cNvCxnSpPr>
            <a:stCxn id="8" idx="1"/>
          </p:cNvCxnSpPr>
          <p:nvPr/>
        </p:nvCxnSpPr>
        <p:spPr>
          <a:xfrm flipH="1">
            <a:off x="6063380" y="1550635"/>
            <a:ext cx="257211" cy="2539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9" idx="1"/>
          </p:cNvCxnSpPr>
          <p:nvPr/>
        </p:nvCxnSpPr>
        <p:spPr>
          <a:xfrm flipH="1" flipV="1">
            <a:off x="5118079" y="2668434"/>
            <a:ext cx="354905" cy="3653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9" idx="1"/>
          </p:cNvCxnSpPr>
          <p:nvPr/>
        </p:nvCxnSpPr>
        <p:spPr>
          <a:xfrm flipH="1">
            <a:off x="5118079" y="3033802"/>
            <a:ext cx="354905" cy="3653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5118079" y="4382628"/>
            <a:ext cx="3779045" cy="1117140"/>
          </a:xfrm>
          <a:prstGeom prst="roundRect">
            <a:avLst/>
          </a:prstGeom>
        </p:spPr>
        <p:style>
          <a:lnRef idx="1">
            <a:schemeClr val="accent2"/>
          </a:lnRef>
          <a:fillRef idx="3">
            <a:schemeClr val="accent2"/>
          </a:fillRef>
          <a:effectRef idx="2">
            <a:schemeClr val="accent2"/>
          </a:effectRef>
          <a:fontRef idx="minor">
            <a:schemeClr val="lt1"/>
          </a:fontRef>
        </p:style>
        <p:txBody>
          <a:bodyPr rtlCol="0" anchor="t"/>
          <a:lstStyle/>
          <a:p>
            <a:r>
              <a:rPr lang="en-US" sz="1200" b="1" dirty="0" smtClean="0">
                <a:solidFill>
                  <a:srgbClr val="000000"/>
                </a:solidFill>
              </a:rPr>
              <a:t>DIRECTIVE </a:t>
            </a:r>
            <a:br>
              <a:rPr lang="en-US" sz="1200" b="1" dirty="0" smtClean="0">
                <a:solidFill>
                  <a:srgbClr val="000000"/>
                </a:solidFill>
              </a:rPr>
            </a:br>
            <a:r>
              <a:rPr lang="en-US" sz="1200" u="sng" dirty="0" err="1" smtClean="0">
                <a:solidFill>
                  <a:srgbClr val="000000"/>
                </a:solidFill>
                <a:latin typeface="Consolas"/>
                <a:cs typeface="Consolas"/>
              </a:rPr>
              <a:t>ng</a:t>
            </a:r>
            <a:r>
              <a:rPr lang="en-US" sz="1200" u="sng" dirty="0" smtClean="0">
                <a:solidFill>
                  <a:srgbClr val="000000"/>
                </a:solidFill>
                <a:latin typeface="Consolas"/>
                <a:cs typeface="Consolas"/>
              </a:rPr>
              <a:t>-repeat</a:t>
            </a:r>
            <a:r>
              <a:rPr lang="en-US" sz="1200" dirty="0" smtClean="0">
                <a:solidFill>
                  <a:srgbClr val="000000"/>
                </a:solidFill>
                <a:latin typeface="Consolas"/>
                <a:cs typeface="Consolas"/>
              </a:rPr>
              <a:t>="status in statuses"</a:t>
            </a:r>
          </a:p>
          <a:p>
            <a:pPr marL="171450" indent="-171450">
              <a:buFont typeface="Arial"/>
              <a:buChar char="•"/>
            </a:pPr>
            <a:r>
              <a:rPr lang="en-US" sz="1200" dirty="0" smtClean="0">
                <a:solidFill>
                  <a:srgbClr val="000000"/>
                </a:solidFill>
              </a:rPr>
              <a:t>Each record gets its own scope that prototypically inherits from Person Controller scope</a:t>
            </a:r>
          </a:p>
          <a:p>
            <a:endParaRPr lang="en-US" sz="1200" dirty="0">
              <a:solidFill>
                <a:srgbClr val="000000"/>
              </a:solidFill>
            </a:endParaRPr>
          </a:p>
        </p:txBody>
      </p:sp>
      <p:cxnSp>
        <p:nvCxnSpPr>
          <p:cNvPr id="19" name="Straight Arrow Connector 18"/>
          <p:cNvCxnSpPr/>
          <p:nvPr/>
        </p:nvCxnSpPr>
        <p:spPr>
          <a:xfrm flipH="1" flipV="1">
            <a:off x="4763174" y="4315790"/>
            <a:ext cx="354906" cy="6085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4763174" y="4924347"/>
            <a:ext cx="354906" cy="5754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107535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trix-Wallpap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2370" y="1869562"/>
            <a:ext cx="6885630" cy="4303519"/>
          </a:xfrm>
          <a:prstGeom prst="rect">
            <a:avLst/>
          </a:prstGeom>
        </p:spPr>
      </p:pic>
      <p:sp>
        <p:nvSpPr>
          <p:cNvPr id="2" name="Title 1"/>
          <p:cNvSpPr>
            <a:spLocks noGrp="1"/>
          </p:cNvSpPr>
          <p:nvPr>
            <p:ph type="title"/>
          </p:nvPr>
        </p:nvSpPr>
        <p:spPr>
          <a:xfrm>
            <a:off x="549275" y="977686"/>
            <a:ext cx="8042276" cy="707843"/>
          </a:xfrm>
        </p:spPr>
        <p:txBody>
          <a:bodyPr/>
          <a:lstStyle/>
          <a:p>
            <a:r>
              <a:rPr lang="en-US" dirty="0" smtClean="0"/>
              <a:t>Fixing the ugly dates and ordering with </a:t>
            </a:r>
            <a:r>
              <a:rPr lang="en-US" b="1" dirty="0" smtClean="0"/>
              <a:t>Filters</a:t>
            </a:r>
            <a:endParaRPr lang="en-US" b="1" dirty="0"/>
          </a:p>
        </p:txBody>
      </p:sp>
    </p:spTree>
    <p:extLst>
      <p:ext uri="{BB962C8B-B14F-4D97-AF65-F5344CB8AC3E}">
        <p14:creationId xmlns:p14="http://schemas.microsoft.com/office/powerpoint/2010/main" val="118008746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Filter?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function that transforms an input to an output</a:t>
            </a:r>
          </a:p>
          <a:p>
            <a:pPr lvl="1"/>
            <a:r>
              <a:rPr lang="en-US" dirty="0"/>
              <a:t>Reminds me a lot of LINQ extension method </a:t>
            </a:r>
            <a:r>
              <a:rPr lang="en-US" smtClean="0"/>
              <a:t>lambdas in .NET</a:t>
            </a:r>
            <a:endParaRPr lang="en-US" dirty="0" smtClean="0"/>
          </a:p>
          <a:p>
            <a:r>
              <a:rPr lang="en-US" dirty="0" smtClean="0"/>
              <a:t>Can be "piped" UNIX style</a:t>
            </a:r>
          </a:p>
          <a:p>
            <a:r>
              <a:rPr lang="en-US" dirty="0" smtClean="0"/>
              <a:t>Can create own</a:t>
            </a:r>
          </a:p>
          <a:p>
            <a:r>
              <a:rPr lang="en-US" dirty="0" smtClean="0"/>
              <a:t>Angular has many built in filters:</a:t>
            </a:r>
          </a:p>
          <a:p>
            <a:pPr lvl="1"/>
            <a:r>
              <a:rPr lang="en-US" dirty="0"/>
              <a:t>currency</a:t>
            </a:r>
          </a:p>
          <a:p>
            <a:pPr lvl="1"/>
            <a:r>
              <a:rPr lang="en-US" dirty="0"/>
              <a:t>date</a:t>
            </a:r>
          </a:p>
          <a:p>
            <a:pPr lvl="1"/>
            <a:r>
              <a:rPr lang="en-US" dirty="0"/>
              <a:t>filter</a:t>
            </a:r>
          </a:p>
          <a:p>
            <a:pPr lvl="1"/>
            <a:r>
              <a:rPr lang="en-US" dirty="0" err="1"/>
              <a:t>json</a:t>
            </a:r>
            <a:endParaRPr lang="en-US" dirty="0"/>
          </a:p>
          <a:p>
            <a:pPr lvl="1"/>
            <a:r>
              <a:rPr lang="en-US" dirty="0" err="1"/>
              <a:t>limitTo</a:t>
            </a:r>
            <a:endParaRPr lang="en-US" dirty="0"/>
          </a:p>
          <a:p>
            <a:pPr lvl="1"/>
            <a:r>
              <a:rPr lang="en-US" dirty="0"/>
              <a:t>lowercase</a:t>
            </a:r>
          </a:p>
          <a:p>
            <a:pPr lvl="1"/>
            <a:r>
              <a:rPr lang="en-US" dirty="0"/>
              <a:t>number</a:t>
            </a:r>
          </a:p>
          <a:p>
            <a:pPr lvl="1"/>
            <a:r>
              <a:rPr lang="en-US" dirty="0" err="1"/>
              <a:t>orderBy</a:t>
            </a:r>
            <a:endParaRPr lang="en-US" dirty="0"/>
          </a:p>
          <a:p>
            <a:pPr lvl="1"/>
            <a:r>
              <a:rPr lang="en-US" dirty="0"/>
              <a:t>uppercase</a:t>
            </a:r>
          </a:p>
        </p:txBody>
      </p:sp>
      <p:pic>
        <p:nvPicPr>
          <p:cNvPr id="5" name="Picture 4" descr="500px-Filter.sv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444261" y="3302001"/>
            <a:ext cx="3420875" cy="3448242"/>
          </a:xfrm>
          <a:prstGeom prst="rect">
            <a:avLst/>
          </a:prstGeom>
        </p:spPr>
      </p:pic>
    </p:spTree>
    <p:extLst>
      <p:ext uri="{BB962C8B-B14F-4D97-AF65-F5344CB8AC3E}">
        <p14:creationId xmlns:p14="http://schemas.microsoft.com/office/powerpoint/2010/main" val="409844457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trix-Wallpap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2370" y="1869562"/>
            <a:ext cx="6885630" cy="4303519"/>
          </a:xfrm>
          <a:prstGeom prst="rect">
            <a:avLst/>
          </a:prstGeom>
        </p:spPr>
      </p:pic>
      <p:sp>
        <p:nvSpPr>
          <p:cNvPr id="2" name="Title 1"/>
          <p:cNvSpPr>
            <a:spLocks noGrp="1"/>
          </p:cNvSpPr>
          <p:nvPr>
            <p:ph type="title"/>
          </p:nvPr>
        </p:nvSpPr>
        <p:spPr>
          <a:xfrm>
            <a:off x="549275" y="977686"/>
            <a:ext cx="8042276" cy="707843"/>
          </a:xfrm>
        </p:spPr>
        <p:txBody>
          <a:bodyPr/>
          <a:lstStyle/>
          <a:p>
            <a:r>
              <a:rPr lang="en-US" dirty="0" smtClean="0"/>
              <a:t>Validation with </a:t>
            </a:r>
            <a:r>
              <a:rPr lang="en-US" b="1" dirty="0" err="1" smtClean="0"/>
              <a:t>ng</a:t>
            </a:r>
            <a:r>
              <a:rPr lang="en-US" b="1" dirty="0" smtClean="0"/>
              <a:t>-form</a:t>
            </a:r>
            <a:endParaRPr lang="en-US" b="1" dirty="0"/>
          </a:p>
        </p:txBody>
      </p:sp>
    </p:spTree>
    <p:extLst>
      <p:ext uri="{BB962C8B-B14F-4D97-AF65-F5344CB8AC3E}">
        <p14:creationId xmlns:p14="http://schemas.microsoft.com/office/powerpoint/2010/main" val="404906947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ng</a:t>
            </a:r>
            <a:r>
              <a:rPr lang="en-US" dirty="0" smtClean="0"/>
              <a:t>-form?</a:t>
            </a:r>
            <a:endParaRPr lang="en-US" dirty="0"/>
          </a:p>
        </p:txBody>
      </p:sp>
      <p:sp>
        <p:nvSpPr>
          <p:cNvPr id="3" name="Content Placeholder 2"/>
          <p:cNvSpPr>
            <a:spLocks noGrp="1"/>
          </p:cNvSpPr>
          <p:nvPr>
            <p:ph idx="1"/>
          </p:nvPr>
        </p:nvSpPr>
        <p:spPr>
          <a:xfrm>
            <a:off x="549275" y="1010254"/>
            <a:ext cx="8042276" cy="5324352"/>
          </a:xfrm>
        </p:spPr>
        <p:txBody>
          <a:bodyPr>
            <a:normAutofit fontScale="85000" lnSpcReduction="20000"/>
          </a:bodyPr>
          <a:lstStyle/>
          <a:p>
            <a:r>
              <a:rPr lang="en-US" dirty="0" smtClean="0"/>
              <a:t>NOT a traditional HTML "form"</a:t>
            </a:r>
          </a:p>
          <a:p>
            <a:r>
              <a:rPr lang="en-US" dirty="0" smtClean="0"/>
              <a:t>Requires a "name" and "</a:t>
            </a:r>
            <a:r>
              <a:rPr lang="en-US" dirty="0" err="1" smtClean="0"/>
              <a:t>ng</a:t>
            </a:r>
            <a:r>
              <a:rPr lang="en-US" dirty="0" smtClean="0"/>
              <a:t>-model" on each input you wish to validate</a:t>
            </a:r>
          </a:p>
          <a:p>
            <a:r>
              <a:rPr lang="en-US" dirty="0" smtClean="0"/>
              <a:t>Angular </a:t>
            </a:r>
            <a:r>
              <a:rPr lang="en-US" b="1" dirty="0" smtClean="0"/>
              <a:t>will not</a:t>
            </a:r>
            <a:r>
              <a:rPr lang="en-US" dirty="0" smtClean="0"/>
              <a:t> push invalid values back into bound $scope</a:t>
            </a:r>
          </a:p>
          <a:p>
            <a:r>
              <a:rPr lang="en-US" dirty="0" smtClean="0"/>
              <a:t>Allows for validation of collections of controls</a:t>
            </a:r>
          </a:p>
          <a:p>
            <a:r>
              <a:rPr lang="en-US" dirty="0" smtClean="0"/>
              <a:t>Applies CSS classes to elements based on their validity</a:t>
            </a:r>
          </a:p>
          <a:p>
            <a:r>
              <a:rPr lang="en-US" dirty="0" smtClean="0"/>
              <a:t>Lots of built in validator directives that work with </a:t>
            </a:r>
            <a:r>
              <a:rPr lang="en-US" dirty="0" err="1" smtClean="0"/>
              <a:t>ng</a:t>
            </a:r>
            <a:r>
              <a:rPr lang="en-US" dirty="0" smtClean="0"/>
              <a:t>-form:</a:t>
            </a:r>
          </a:p>
          <a:p>
            <a:pPr lvl="1"/>
            <a:r>
              <a:rPr lang="en-US" dirty="0" smtClean="0"/>
              <a:t>required</a:t>
            </a:r>
            <a:r>
              <a:rPr lang="en-US" dirty="0"/>
              <a:t>=</a:t>
            </a:r>
            <a:r>
              <a:rPr lang="en-US" dirty="0" smtClean="0"/>
              <a:t>""</a:t>
            </a:r>
            <a:endParaRPr lang="en-US" dirty="0"/>
          </a:p>
          <a:p>
            <a:pPr lvl="1"/>
            <a:r>
              <a:rPr lang="en-US" dirty="0" err="1" smtClean="0"/>
              <a:t>ng</a:t>
            </a:r>
            <a:r>
              <a:rPr lang="en-US" dirty="0" err="1"/>
              <a:t>-minlength</a:t>
            </a:r>
            <a:r>
              <a:rPr lang="en-US" dirty="0"/>
              <a:t>="{number}</a:t>
            </a:r>
            <a:r>
              <a:rPr lang="en-US" dirty="0" smtClean="0"/>
              <a:t>"</a:t>
            </a:r>
            <a:endParaRPr lang="en-US" dirty="0"/>
          </a:p>
          <a:p>
            <a:pPr lvl="1"/>
            <a:r>
              <a:rPr lang="en-US" dirty="0" err="1" smtClean="0"/>
              <a:t>ng</a:t>
            </a:r>
            <a:r>
              <a:rPr lang="en-US" dirty="0" err="1"/>
              <a:t>-maxlength</a:t>
            </a:r>
            <a:r>
              <a:rPr lang="en-US" dirty="0"/>
              <a:t>="{number}</a:t>
            </a:r>
            <a:r>
              <a:rPr lang="en-US" dirty="0" smtClean="0"/>
              <a:t>"</a:t>
            </a:r>
            <a:endParaRPr lang="en-US" dirty="0"/>
          </a:p>
          <a:p>
            <a:pPr lvl="1"/>
            <a:r>
              <a:rPr lang="en-US" dirty="0" err="1" smtClean="0"/>
              <a:t>ng</a:t>
            </a:r>
            <a:r>
              <a:rPr lang="en-US" dirty="0"/>
              <a:t>-pattern="{string}</a:t>
            </a:r>
            <a:r>
              <a:rPr lang="en-US" dirty="0" smtClean="0"/>
              <a:t>"</a:t>
            </a:r>
            <a:endParaRPr lang="en-US" dirty="0"/>
          </a:p>
          <a:p>
            <a:r>
              <a:rPr lang="en-US" dirty="0" smtClean="0"/>
              <a:t>Angular </a:t>
            </a:r>
            <a:r>
              <a:rPr lang="en-US" dirty="0" smtClean="0"/>
              <a:t>UI has some extensions</a:t>
            </a:r>
          </a:p>
          <a:p>
            <a:r>
              <a:rPr lang="en-US" dirty="0" err="1" smtClean="0"/>
              <a:t>AngularAgility</a:t>
            </a:r>
            <a:r>
              <a:rPr lang="en-US" dirty="0" smtClean="0"/>
              <a:t> - </a:t>
            </a:r>
            <a:r>
              <a:rPr lang="en-US" dirty="0" err="1" smtClean="0"/>
              <a:t>FormExtensions</a:t>
            </a:r>
            <a:r>
              <a:rPr lang="en-US" dirty="0" smtClean="0"/>
              <a:t> makes it easier</a:t>
            </a:r>
            <a:endParaRPr lang="en-US" dirty="0"/>
          </a:p>
        </p:txBody>
      </p:sp>
      <p:pic>
        <p:nvPicPr>
          <p:cNvPr id="6" name="Picture 5" descr="Form-icon.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96496" y="3701759"/>
            <a:ext cx="2367588" cy="2367588"/>
          </a:xfrm>
          <a:prstGeom prst="rect">
            <a:avLst/>
          </a:prstGeom>
        </p:spPr>
      </p:pic>
    </p:spTree>
    <p:extLst>
      <p:ext uri="{BB962C8B-B14F-4D97-AF65-F5344CB8AC3E}">
        <p14:creationId xmlns:p14="http://schemas.microsoft.com/office/powerpoint/2010/main" val="416430622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30789"/>
            <a:ext cx="8042276" cy="1143240"/>
          </a:xfrm>
        </p:spPr>
        <p:txBody>
          <a:bodyPr/>
          <a:lstStyle/>
          <a:p>
            <a:r>
              <a:rPr lang="en-US" dirty="0" err="1" smtClean="0"/>
              <a:t>Facefolio</a:t>
            </a:r>
            <a:r>
              <a:rPr lang="en-US" dirty="0" smtClean="0"/>
              <a:t> Progresses....</a:t>
            </a:r>
            <a:br>
              <a:rPr lang="en-US" dirty="0" smtClean="0"/>
            </a:br>
            <a:endParaRPr lang="en-US" dirty="0"/>
          </a:p>
        </p:txBody>
      </p:sp>
      <p:pic>
        <p:nvPicPr>
          <p:cNvPr id="6" name="Picture 5" descr="ff.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6866" y="107575"/>
            <a:ext cx="847094" cy="847094"/>
          </a:xfrm>
          <a:prstGeom prst="rect">
            <a:avLst/>
          </a:prstGeom>
        </p:spPr>
      </p:pic>
      <p:sp>
        <p:nvSpPr>
          <p:cNvPr id="9" name="Title 1"/>
          <p:cNvSpPr txBox="1">
            <a:spLocks/>
          </p:cNvSpPr>
          <p:nvPr/>
        </p:nvSpPr>
        <p:spPr>
          <a:xfrm>
            <a:off x="405668" y="5424132"/>
            <a:ext cx="8042276" cy="1143240"/>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dirty="0" smtClean="0"/>
              <a:t>Lets check it out</a:t>
            </a:r>
            <a:br>
              <a:rPr lang="en-US" dirty="0" smtClean="0"/>
            </a:br>
            <a:endParaRPr lang="en-US"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05668" y="1346297"/>
            <a:ext cx="8253769" cy="2416191"/>
          </a:xfrm>
          <a:prstGeom prst="rect">
            <a:avLst/>
          </a:prstGeom>
        </p:spPr>
      </p:pic>
    </p:spTree>
    <p:extLst>
      <p:ext uri="{BB962C8B-B14F-4D97-AF65-F5344CB8AC3E}">
        <p14:creationId xmlns:p14="http://schemas.microsoft.com/office/powerpoint/2010/main" val="27183780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36732"/>
            <a:ext cx="8042276" cy="707843"/>
          </a:xfrm>
        </p:spPr>
        <p:txBody>
          <a:bodyPr/>
          <a:lstStyle/>
          <a:p>
            <a:r>
              <a:rPr lang="en-US" dirty="0" err="1" smtClean="0"/>
              <a:t>Facefolio</a:t>
            </a:r>
            <a:r>
              <a:rPr lang="en-US" dirty="0" smtClean="0"/>
              <a:t> Progresses…</a:t>
            </a:r>
            <a:endParaRPr lang="en-US" dirty="0"/>
          </a:p>
        </p:txBody>
      </p:sp>
      <p:pic>
        <p:nvPicPr>
          <p:cNvPr id="6" name="Picture 5" descr="ff.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6866" y="107575"/>
            <a:ext cx="847094" cy="847094"/>
          </a:xfrm>
          <a:prstGeom prst="rect">
            <a:avLst/>
          </a:prstGeom>
        </p:spPr>
      </p:pic>
      <p:sp>
        <p:nvSpPr>
          <p:cNvPr id="7" name="Content Placeholder 2"/>
          <p:cNvSpPr>
            <a:spLocks noGrp="1"/>
          </p:cNvSpPr>
          <p:nvPr>
            <p:ph idx="1"/>
          </p:nvPr>
        </p:nvSpPr>
        <p:spPr>
          <a:xfrm>
            <a:off x="126866" y="1010254"/>
            <a:ext cx="8810645" cy="5196081"/>
          </a:xfrm>
        </p:spPr>
        <p:txBody>
          <a:bodyPr>
            <a:normAutofit lnSpcReduction="10000"/>
          </a:bodyPr>
          <a:lstStyle/>
          <a:p>
            <a:r>
              <a:rPr lang="en-US" dirty="0" smtClean="0"/>
              <a:t>A REST API around people and statuses has been created</a:t>
            </a:r>
          </a:p>
          <a:p>
            <a:r>
              <a:rPr lang="en-US" dirty="0" smtClean="0"/>
              <a:t>People</a:t>
            </a:r>
          </a:p>
          <a:p>
            <a:pPr lvl="1"/>
            <a:r>
              <a:rPr lang="en-US" dirty="0" smtClean="0">
                <a:latin typeface="Consolas"/>
                <a:cs typeface="Consolas"/>
              </a:rPr>
              <a:t>GET '/people' </a:t>
            </a:r>
            <a:r>
              <a:rPr lang="en-US" dirty="0" smtClean="0"/>
              <a:t>– get all the people in the DB</a:t>
            </a:r>
          </a:p>
          <a:p>
            <a:pPr lvl="1"/>
            <a:r>
              <a:rPr lang="en-US" dirty="0" smtClean="0">
                <a:latin typeface="Consolas"/>
                <a:cs typeface="Consolas"/>
              </a:rPr>
              <a:t>POST '/people'</a:t>
            </a:r>
            <a:r>
              <a:rPr lang="en-US" dirty="0" smtClean="0"/>
              <a:t> – save a new person</a:t>
            </a:r>
          </a:p>
          <a:p>
            <a:pPr lvl="1"/>
            <a:r>
              <a:rPr lang="en-US" dirty="0" smtClean="0">
                <a:latin typeface="Consolas"/>
                <a:cs typeface="Consolas"/>
              </a:rPr>
              <a:t>POST '/people</a:t>
            </a:r>
            <a:r>
              <a:rPr lang="en-US" dirty="0">
                <a:latin typeface="Consolas"/>
                <a:cs typeface="Consolas"/>
              </a:rPr>
              <a:t>/</a:t>
            </a:r>
            <a:r>
              <a:rPr lang="en-US" dirty="0" smtClean="0">
                <a:latin typeface="Consolas"/>
                <a:cs typeface="Consolas"/>
              </a:rPr>
              <a:t>:id' </a:t>
            </a:r>
            <a:r>
              <a:rPr lang="en-US" dirty="0" smtClean="0"/>
              <a:t>– save existing person with :id</a:t>
            </a:r>
          </a:p>
          <a:p>
            <a:r>
              <a:rPr lang="en-US" dirty="0" smtClean="0"/>
              <a:t>Statuses</a:t>
            </a:r>
          </a:p>
          <a:p>
            <a:pPr lvl="1"/>
            <a:r>
              <a:rPr lang="en-US" dirty="0" smtClean="0">
                <a:latin typeface="Consolas"/>
                <a:cs typeface="Consolas"/>
              </a:rPr>
              <a:t>GET '/statuses' </a:t>
            </a:r>
            <a:r>
              <a:rPr lang="en-US" dirty="0" smtClean="0"/>
              <a:t>– get all statuses in the DB</a:t>
            </a:r>
          </a:p>
          <a:p>
            <a:pPr lvl="1"/>
            <a:r>
              <a:rPr lang="en-US" dirty="0" smtClean="0">
                <a:latin typeface="Consolas"/>
                <a:cs typeface="Consolas"/>
              </a:rPr>
              <a:t>GET '/people/:id/statuses</a:t>
            </a:r>
            <a:r>
              <a:rPr lang="en-US" dirty="0" smtClean="0"/>
              <a:t>' – get all statuses for person</a:t>
            </a:r>
          </a:p>
          <a:p>
            <a:pPr lvl="1"/>
            <a:r>
              <a:rPr lang="en-US" dirty="0" smtClean="0">
                <a:latin typeface="Consolas"/>
                <a:cs typeface="Consolas"/>
              </a:rPr>
              <a:t>POST '/people/:id/statuses' </a:t>
            </a:r>
            <a:r>
              <a:rPr lang="en-US" dirty="0" smtClean="0"/>
              <a:t>– save person status</a:t>
            </a:r>
          </a:p>
          <a:p>
            <a:pPr lvl="1"/>
            <a:r>
              <a:rPr lang="en-US" dirty="0" smtClean="0">
                <a:latin typeface="Consolas"/>
                <a:cs typeface="Consolas"/>
              </a:rPr>
              <a:t>DELETE '/people/:id/statuses/:</a:t>
            </a:r>
            <a:r>
              <a:rPr lang="en-US" dirty="0" err="1" smtClean="0">
                <a:latin typeface="Consolas"/>
                <a:cs typeface="Consolas"/>
              </a:rPr>
              <a:t>statusId</a:t>
            </a:r>
            <a:r>
              <a:rPr lang="en-US" dirty="0" smtClean="0">
                <a:latin typeface="Consolas"/>
                <a:cs typeface="Consolas"/>
              </a:rPr>
              <a:t>' </a:t>
            </a:r>
            <a:r>
              <a:rPr lang="en-US" dirty="0" smtClean="0"/>
              <a:t>– delete a particular status</a:t>
            </a:r>
            <a:endParaRPr lang="en-US" dirty="0"/>
          </a:p>
          <a:p>
            <a:endParaRPr lang="en-US" dirty="0" smtClean="0"/>
          </a:p>
        </p:txBody>
      </p:sp>
      <p:pic>
        <p:nvPicPr>
          <p:cNvPr id="3" name="Picture 2"/>
          <p:cNvPicPr>
            <a:picLocks noChangeAspect="1"/>
          </p:cNvPicPr>
          <p:nvPr/>
        </p:nvPicPr>
        <p:blipFill>
          <a:blip r:embed="rId3"/>
          <a:stretch>
            <a:fillRect/>
          </a:stretch>
        </p:blipFill>
        <p:spPr>
          <a:xfrm>
            <a:off x="5365031" y="5629833"/>
            <a:ext cx="3572480" cy="960104"/>
          </a:xfrm>
          <a:prstGeom prst="rect">
            <a:avLst/>
          </a:prstGeom>
        </p:spPr>
      </p:pic>
    </p:spTree>
    <p:extLst>
      <p:ext uri="{BB962C8B-B14F-4D97-AF65-F5344CB8AC3E}">
        <p14:creationId xmlns:p14="http://schemas.microsoft.com/office/powerpoint/2010/main" val="300919599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36732"/>
            <a:ext cx="8042276" cy="707843"/>
          </a:xfrm>
        </p:spPr>
        <p:txBody>
          <a:bodyPr/>
          <a:lstStyle/>
          <a:p>
            <a:r>
              <a:rPr lang="en-US" dirty="0" err="1" smtClean="0"/>
              <a:t>Facefolio</a:t>
            </a:r>
            <a:r>
              <a:rPr lang="en-US" dirty="0" smtClean="0"/>
              <a:t> Progresses…</a:t>
            </a:r>
            <a:endParaRPr lang="en-US" dirty="0"/>
          </a:p>
        </p:txBody>
      </p:sp>
      <p:pic>
        <p:nvPicPr>
          <p:cNvPr id="6" name="Picture 5" descr="ff.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6866" y="107575"/>
            <a:ext cx="847094" cy="847094"/>
          </a:xfrm>
          <a:prstGeom prst="rect">
            <a:avLst/>
          </a:prstGeom>
        </p:spPr>
      </p:pic>
      <p:sp>
        <p:nvSpPr>
          <p:cNvPr id="7" name="Content Placeholder 2"/>
          <p:cNvSpPr>
            <a:spLocks noGrp="1"/>
          </p:cNvSpPr>
          <p:nvPr>
            <p:ph idx="1"/>
          </p:nvPr>
        </p:nvSpPr>
        <p:spPr>
          <a:xfrm>
            <a:off x="477431" y="1010254"/>
            <a:ext cx="8221364" cy="5196081"/>
          </a:xfrm>
        </p:spPr>
        <p:txBody>
          <a:bodyPr>
            <a:normAutofit/>
          </a:bodyPr>
          <a:lstStyle/>
          <a:p>
            <a:r>
              <a:rPr lang="en-US" dirty="0" smtClean="0"/>
              <a:t>File structure has been laid out more sensibly</a:t>
            </a:r>
          </a:p>
          <a:p>
            <a:pPr lvl="1"/>
            <a:r>
              <a:rPr lang="en-US" dirty="0" smtClean="0"/>
              <a:t>By functional area, NOT by type (like MVC)</a:t>
            </a:r>
          </a:p>
          <a:p>
            <a:pPr lvl="2"/>
            <a:r>
              <a:rPr lang="en-US" dirty="0" err="1" smtClean="0"/>
              <a:t>index.html</a:t>
            </a:r>
            <a:r>
              <a:rPr lang="en-US" dirty="0" smtClean="0"/>
              <a:t> </a:t>
            </a:r>
            <a:r>
              <a:rPr lang="en-US" dirty="0"/>
              <a:t>– </a:t>
            </a:r>
            <a:r>
              <a:rPr lang="en-US" sz="1200" dirty="0" smtClean="0"/>
              <a:t>main layout with left navigation and top header</a:t>
            </a:r>
            <a:endParaRPr lang="en-US" sz="1200" dirty="0"/>
          </a:p>
          <a:p>
            <a:pPr lvl="2"/>
            <a:r>
              <a:rPr lang="en-US" dirty="0" smtClean="0"/>
              <a:t>/app</a:t>
            </a:r>
          </a:p>
          <a:p>
            <a:pPr lvl="3"/>
            <a:r>
              <a:rPr lang="en-US" dirty="0" smtClean="0"/>
              <a:t>/person</a:t>
            </a:r>
          </a:p>
          <a:p>
            <a:pPr lvl="4"/>
            <a:r>
              <a:rPr lang="en-US" dirty="0" err="1" smtClean="0"/>
              <a:t>person.html</a:t>
            </a:r>
            <a:endParaRPr lang="en-US" sz="1400" dirty="0" smtClean="0"/>
          </a:p>
          <a:p>
            <a:pPr lvl="4"/>
            <a:r>
              <a:rPr lang="en-US" dirty="0" err="1" smtClean="0"/>
              <a:t>person.js</a:t>
            </a:r>
            <a:endParaRPr lang="en-US" dirty="0" smtClean="0"/>
          </a:p>
          <a:p>
            <a:pPr lvl="3"/>
            <a:r>
              <a:rPr lang="en-US" dirty="0" smtClean="0"/>
              <a:t>/</a:t>
            </a:r>
            <a:r>
              <a:rPr lang="en-US" dirty="0" err="1" smtClean="0"/>
              <a:t>statusFeed</a:t>
            </a:r>
            <a:endParaRPr lang="en-US" dirty="0" smtClean="0"/>
          </a:p>
          <a:p>
            <a:pPr lvl="4"/>
            <a:r>
              <a:rPr lang="en-US" dirty="0" err="1" smtClean="0"/>
              <a:t>statusFeed.html</a:t>
            </a:r>
            <a:endParaRPr lang="en-US" dirty="0" smtClean="0"/>
          </a:p>
          <a:p>
            <a:pPr lvl="4"/>
            <a:r>
              <a:rPr lang="en-US" dirty="0" err="1" smtClean="0"/>
              <a:t>statusFeed.js</a:t>
            </a:r>
            <a:endParaRPr lang="en-US" dirty="0" smtClean="0"/>
          </a:p>
          <a:p>
            <a:pPr lvl="3"/>
            <a:r>
              <a:rPr lang="en-US" dirty="0" err="1" smtClean="0"/>
              <a:t>app.js</a:t>
            </a:r>
            <a:r>
              <a:rPr lang="en-US" dirty="0" smtClean="0"/>
              <a:t> </a:t>
            </a:r>
            <a:r>
              <a:rPr lang="en-US" sz="1400" dirty="0" smtClean="0"/>
              <a:t>– app module definition, routing configuration</a:t>
            </a:r>
          </a:p>
          <a:p>
            <a:pPr lvl="3"/>
            <a:r>
              <a:rPr lang="en-US" dirty="0" err="1" smtClean="0"/>
              <a:t>index.js</a:t>
            </a:r>
            <a:r>
              <a:rPr lang="en-US" dirty="0" smtClean="0"/>
              <a:t> </a:t>
            </a:r>
            <a:r>
              <a:rPr lang="en-US" sz="1400" dirty="0">
                <a:solidFill>
                  <a:prstClr val="black">
                    <a:lumMod val="65000"/>
                    <a:lumOff val="35000"/>
                  </a:prstClr>
                </a:solidFill>
              </a:rPr>
              <a:t>– </a:t>
            </a:r>
            <a:r>
              <a:rPr lang="en-US" sz="1400" dirty="0" smtClean="0">
                <a:solidFill>
                  <a:prstClr val="black">
                    <a:lumMod val="65000"/>
                    <a:lumOff val="35000"/>
                  </a:prstClr>
                </a:solidFill>
              </a:rPr>
              <a:t>controller code for </a:t>
            </a:r>
            <a:r>
              <a:rPr lang="en-US" sz="1400" dirty="0" err="1" smtClean="0">
                <a:solidFill>
                  <a:prstClr val="black">
                    <a:lumMod val="65000"/>
                    <a:lumOff val="35000"/>
                  </a:prstClr>
                </a:solidFill>
              </a:rPr>
              <a:t>index.html</a:t>
            </a:r>
            <a:endParaRPr lang="en-US" dirty="0" smtClean="0"/>
          </a:p>
        </p:txBody>
      </p:sp>
    </p:spTree>
    <p:extLst>
      <p:ext uri="{BB962C8B-B14F-4D97-AF65-F5344CB8AC3E}">
        <p14:creationId xmlns:p14="http://schemas.microsoft.com/office/powerpoint/2010/main" val="323407072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36732"/>
            <a:ext cx="8042276" cy="707843"/>
          </a:xfrm>
        </p:spPr>
        <p:txBody>
          <a:bodyPr/>
          <a:lstStyle/>
          <a:p>
            <a:r>
              <a:rPr lang="en-US" dirty="0" err="1" smtClean="0"/>
              <a:t>Facefolio</a:t>
            </a:r>
            <a:r>
              <a:rPr lang="en-US" dirty="0" smtClean="0"/>
              <a:t> Progresses…</a:t>
            </a:r>
            <a:endParaRPr lang="en-US" dirty="0"/>
          </a:p>
        </p:txBody>
      </p:sp>
      <p:pic>
        <p:nvPicPr>
          <p:cNvPr id="6" name="Picture 5" descr="ff.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6866" y="107575"/>
            <a:ext cx="847094" cy="847094"/>
          </a:xfrm>
          <a:prstGeom prst="rect">
            <a:avLst/>
          </a:prstGeom>
        </p:spPr>
      </p:pic>
      <p:sp>
        <p:nvSpPr>
          <p:cNvPr id="7" name="Content Placeholder 2"/>
          <p:cNvSpPr>
            <a:spLocks noGrp="1"/>
          </p:cNvSpPr>
          <p:nvPr>
            <p:ph idx="1"/>
          </p:nvPr>
        </p:nvSpPr>
        <p:spPr>
          <a:xfrm>
            <a:off x="477431" y="1010254"/>
            <a:ext cx="8221364" cy="2799523"/>
          </a:xfrm>
        </p:spPr>
        <p:txBody>
          <a:bodyPr>
            <a:normAutofit lnSpcReduction="10000"/>
          </a:bodyPr>
          <a:lstStyle/>
          <a:p>
            <a:r>
              <a:rPr lang="en-US" dirty="0" smtClean="0"/>
              <a:t>Is now a Single Page App (SPA) with multiple "virtual pages"</a:t>
            </a:r>
          </a:p>
          <a:p>
            <a:r>
              <a:rPr lang="en-US" dirty="0" smtClean="0"/>
              <a:t>The hash changes but DOESN'T cause a full DOM refresh</a:t>
            </a:r>
          </a:p>
          <a:p>
            <a:pPr lvl="1"/>
            <a:r>
              <a:rPr lang="en-US" dirty="0" smtClean="0"/>
              <a:t>Data loaded in with AJAX and JSON</a:t>
            </a:r>
          </a:p>
          <a:p>
            <a:r>
              <a:rPr lang="en-US" dirty="0" smtClean="0"/>
              <a:t>Handled by </a:t>
            </a:r>
            <a:r>
              <a:rPr lang="en-US" dirty="0" err="1" smtClean="0"/>
              <a:t>AngularUI</a:t>
            </a:r>
            <a:r>
              <a:rPr lang="en-US" dirty="0" smtClean="0"/>
              <a:t> - Router</a:t>
            </a:r>
          </a:p>
          <a:p>
            <a:pPr lvl="1"/>
            <a:endParaRPr lang="en-US" dirty="0" smtClean="0"/>
          </a:p>
          <a:p>
            <a:pPr marL="0" indent="0">
              <a:buNone/>
            </a:pPr>
            <a:endParaRPr lang="en-US" dirty="0" smtClean="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41454" y="3875425"/>
            <a:ext cx="3940850" cy="2641600"/>
          </a:xfrm>
          <a:prstGeom prst="rect">
            <a:avLst/>
          </a:prstGeom>
        </p:spPr>
      </p:pic>
      <p:cxnSp>
        <p:nvCxnSpPr>
          <p:cNvPr id="10" name="Straight Arrow Connector 9"/>
          <p:cNvCxnSpPr/>
          <p:nvPr/>
        </p:nvCxnSpPr>
        <p:spPr>
          <a:xfrm flipH="1">
            <a:off x="1375003" y="4325310"/>
            <a:ext cx="1613717" cy="1183978"/>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pic>
        <p:nvPicPr>
          <p:cNvPr id="12" name="Picture 11"/>
          <p:cNvPicPr>
            <a:picLocks noChangeAspect="1"/>
          </p:cNvPicPr>
          <p:nvPr/>
        </p:nvPicPr>
        <p:blipFill>
          <a:blip r:embed="rId4"/>
          <a:stretch>
            <a:fillRect/>
          </a:stretch>
        </p:blipFill>
        <p:spPr>
          <a:xfrm>
            <a:off x="4504458" y="3875425"/>
            <a:ext cx="4356100" cy="2641600"/>
          </a:xfrm>
          <a:prstGeom prst="rect">
            <a:avLst/>
          </a:prstGeom>
        </p:spPr>
      </p:pic>
      <p:cxnSp>
        <p:nvCxnSpPr>
          <p:cNvPr id="14" name="Straight Arrow Connector 13"/>
          <p:cNvCxnSpPr/>
          <p:nvPr/>
        </p:nvCxnSpPr>
        <p:spPr>
          <a:xfrm flipH="1">
            <a:off x="5862856" y="4325310"/>
            <a:ext cx="1565974" cy="1432232"/>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cxnSp>
        <p:nvCxnSpPr>
          <p:cNvPr id="18" name="Straight Connector 17"/>
          <p:cNvCxnSpPr/>
          <p:nvPr/>
        </p:nvCxnSpPr>
        <p:spPr>
          <a:xfrm>
            <a:off x="3074657" y="4258472"/>
            <a:ext cx="31510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7347669" y="4268020"/>
            <a:ext cx="112196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729495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trix-Wallpap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2370" y="1869562"/>
            <a:ext cx="6885630" cy="4303519"/>
          </a:xfrm>
          <a:prstGeom prst="rect">
            <a:avLst/>
          </a:prstGeom>
        </p:spPr>
      </p:pic>
      <p:sp>
        <p:nvSpPr>
          <p:cNvPr id="2" name="Title 1"/>
          <p:cNvSpPr>
            <a:spLocks noGrp="1"/>
          </p:cNvSpPr>
          <p:nvPr>
            <p:ph type="title"/>
          </p:nvPr>
        </p:nvSpPr>
        <p:spPr>
          <a:xfrm>
            <a:off x="229168" y="506056"/>
            <a:ext cx="8746538" cy="1179474"/>
          </a:xfrm>
        </p:spPr>
        <p:txBody>
          <a:bodyPr/>
          <a:lstStyle/>
          <a:p>
            <a:r>
              <a:rPr lang="en-US" dirty="0" smtClean="0"/>
              <a:t>$resource</a:t>
            </a:r>
            <a:br>
              <a:rPr lang="en-US" dirty="0" smtClean="0"/>
            </a:br>
            <a:r>
              <a:rPr lang="en-US" dirty="0" smtClean="0"/>
              <a:t>for status CRUD</a:t>
            </a:r>
            <a:endParaRPr lang="en-US" dirty="0"/>
          </a:p>
        </p:txBody>
      </p:sp>
    </p:spTree>
    <p:extLst>
      <p:ext uri="{BB962C8B-B14F-4D97-AF65-F5344CB8AC3E}">
        <p14:creationId xmlns:p14="http://schemas.microsoft.com/office/powerpoint/2010/main" val="201918788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trix-Wallpap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2370" y="1869562"/>
            <a:ext cx="6885630" cy="4303519"/>
          </a:xfrm>
          <a:prstGeom prst="rect">
            <a:avLst/>
          </a:prstGeom>
        </p:spPr>
      </p:pic>
      <p:sp>
        <p:nvSpPr>
          <p:cNvPr id="2" name="Title 1"/>
          <p:cNvSpPr>
            <a:spLocks noGrp="1"/>
          </p:cNvSpPr>
          <p:nvPr>
            <p:ph type="title"/>
          </p:nvPr>
        </p:nvSpPr>
        <p:spPr>
          <a:xfrm>
            <a:off x="229168" y="506056"/>
            <a:ext cx="8746538" cy="1179474"/>
          </a:xfrm>
        </p:spPr>
        <p:txBody>
          <a:bodyPr/>
          <a:lstStyle/>
          <a:p>
            <a:r>
              <a:rPr lang="en-US" dirty="0" smtClean="0"/>
              <a:t>$</a:t>
            </a:r>
            <a:r>
              <a:rPr lang="en-US" dirty="0"/>
              <a:t>scope .emit/.on</a:t>
            </a:r>
            <a:r>
              <a:rPr lang="en-US" dirty="0" smtClean="0"/>
              <a:t/>
            </a:r>
            <a:br>
              <a:rPr lang="en-US" dirty="0" smtClean="0"/>
            </a:br>
            <a:r>
              <a:rPr lang="en-US" dirty="0" smtClean="0"/>
              <a:t>for person name change</a:t>
            </a:r>
            <a:endParaRPr lang="en-US" dirty="0"/>
          </a:p>
        </p:txBody>
      </p:sp>
    </p:spTree>
    <p:extLst>
      <p:ext uri="{BB962C8B-B14F-4D97-AF65-F5344CB8AC3E}">
        <p14:creationId xmlns:p14="http://schemas.microsoft.com/office/powerpoint/2010/main" val="1674887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2295" y="107575"/>
            <a:ext cx="5211705" cy="707843"/>
          </a:xfrm>
        </p:spPr>
        <p:txBody>
          <a:bodyPr/>
          <a:lstStyle/>
          <a:p>
            <a:r>
              <a:rPr lang="en-US" dirty="0" smtClean="0"/>
              <a:t>$scope .emit/.on</a:t>
            </a:r>
            <a:endParaRPr lang="en-US" dirty="0"/>
          </a:p>
        </p:txBody>
      </p:sp>
      <p:sp>
        <p:nvSpPr>
          <p:cNvPr id="4" name="Rounded Rectangle 3"/>
          <p:cNvSpPr/>
          <p:nvPr/>
        </p:nvSpPr>
        <p:spPr>
          <a:xfrm>
            <a:off x="160938" y="107575"/>
            <a:ext cx="3959506" cy="6659866"/>
          </a:xfrm>
          <a:prstGeom prst="roundRect">
            <a:avLst/>
          </a:prstGeom>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rgbClr val="000000"/>
                </a:solidFill>
              </a:rPr>
              <a:t>$</a:t>
            </a:r>
            <a:r>
              <a:rPr lang="en-US" dirty="0" err="1" smtClean="0">
                <a:solidFill>
                  <a:srgbClr val="000000"/>
                </a:solidFill>
              </a:rPr>
              <a:t>rootScope</a:t>
            </a:r>
            <a:r>
              <a:rPr lang="en-US" dirty="0" smtClean="0">
                <a:solidFill>
                  <a:srgbClr val="000000"/>
                </a:solidFill>
              </a:rPr>
              <a:t> = {</a:t>
            </a: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a:solidFill>
                <a:srgbClr val="000000"/>
              </a:solidFill>
            </a:endParaRPr>
          </a:p>
          <a:p>
            <a:endParaRPr lang="en-US" dirty="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a:solidFill>
                <a:srgbClr val="000000"/>
              </a:solidFill>
            </a:endParaRPr>
          </a:p>
          <a:p>
            <a:r>
              <a:rPr lang="en-US" dirty="0" smtClean="0">
                <a:solidFill>
                  <a:srgbClr val="000000"/>
                </a:solidFill>
              </a:rPr>
              <a:t>}</a:t>
            </a:r>
            <a:endParaRPr lang="en-US" dirty="0">
              <a:solidFill>
                <a:srgbClr val="000000"/>
              </a:solidFill>
            </a:endParaRPr>
          </a:p>
        </p:txBody>
      </p:sp>
      <p:sp>
        <p:nvSpPr>
          <p:cNvPr id="5" name="Rounded Rectangle 4"/>
          <p:cNvSpPr/>
          <p:nvPr/>
        </p:nvSpPr>
        <p:spPr>
          <a:xfrm>
            <a:off x="284086" y="724371"/>
            <a:ext cx="3648209" cy="5794962"/>
          </a:xfrm>
          <a:prstGeom prst="roundRect">
            <a:avLst/>
          </a:prstGeom>
        </p:spPr>
        <p:style>
          <a:lnRef idx="1">
            <a:schemeClr val="accent3"/>
          </a:lnRef>
          <a:fillRef idx="3">
            <a:schemeClr val="accent3"/>
          </a:fillRef>
          <a:effectRef idx="2">
            <a:schemeClr val="accent3"/>
          </a:effectRef>
          <a:fontRef idx="minor">
            <a:schemeClr val="lt1"/>
          </a:fontRef>
        </p:style>
        <p:txBody>
          <a:bodyPr rtlCol="0" anchor="t"/>
          <a:lstStyle/>
          <a:p>
            <a:r>
              <a:rPr lang="en-US" b="1" dirty="0" smtClean="0">
                <a:solidFill>
                  <a:srgbClr val="000000"/>
                </a:solidFill>
              </a:rPr>
              <a:t>Index Controller</a:t>
            </a:r>
          </a:p>
          <a:p>
            <a:r>
              <a:rPr lang="en-US" dirty="0" smtClean="0">
                <a:solidFill>
                  <a:srgbClr val="000000"/>
                </a:solidFill>
              </a:rPr>
              <a:t>$scope = {</a:t>
            </a:r>
          </a:p>
          <a:p>
            <a:r>
              <a:rPr lang="en-US" dirty="0">
                <a:solidFill>
                  <a:srgbClr val="000000"/>
                </a:solidFill>
              </a:rPr>
              <a:t> </a:t>
            </a:r>
            <a:r>
              <a:rPr lang="en-US" dirty="0" smtClean="0">
                <a:solidFill>
                  <a:srgbClr val="000000"/>
                </a:solidFill>
              </a:rPr>
              <a:t>   people: [{},{},{}]</a:t>
            </a:r>
          </a:p>
          <a:p>
            <a:endParaRPr lang="en-US" dirty="0">
              <a:solidFill>
                <a:srgbClr val="000000"/>
              </a:solidFill>
            </a:endParaRPr>
          </a:p>
          <a:p>
            <a:endParaRPr lang="en-US" dirty="0" smtClean="0">
              <a:solidFill>
                <a:srgbClr val="000000"/>
              </a:solidFill>
            </a:endParaRPr>
          </a:p>
          <a:p>
            <a:r>
              <a:rPr lang="en-US" dirty="0" smtClean="0">
                <a:solidFill>
                  <a:srgbClr val="000000"/>
                </a:solidFill>
              </a:rPr>
              <a:t> </a:t>
            </a: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endParaRPr lang="en-US" dirty="0">
              <a:solidFill>
                <a:srgbClr val="000000"/>
              </a:solidFill>
            </a:endParaRPr>
          </a:p>
          <a:p>
            <a:endParaRPr lang="en-US" dirty="0" smtClean="0">
              <a:solidFill>
                <a:srgbClr val="000000"/>
              </a:solidFill>
            </a:endParaRPr>
          </a:p>
          <a:p>
            <a:r>
              <a:rPr lang="en-US" dirty="0" smtClean="0">
                <a:solidFill>
                  <a:srgbClr val="000000"/>
                </a:solidFill>
              </a:rPr>
              <a:t>}</a:t>
            </a:r>
            <a:endParaRPr lang="en-US" dirty="0">
              <a:solidFill>
                <a:srgbClr val="000000"/>
              </a:solidFill>
            </a:endParaRPr>
          </a:p>
        </p:txBody>
      </p:sp>
      <p:sp>
        <p:nvSpPr>
          <p:cNvPr id="7" name="Rounded Rectangle 6"/>
          <p:cNvSpPr/>
          <p:nvPr/>
        </p:nvSpPr>
        <p:spPr>
          <a:xfrm>
            <a:off x="662164" y="1850206"/>
            <a:ext cx="3138428" cy="1109472"/>
          </a:xfrm>
          <a:prstGeom prst="roundRect">
            <a:avLst/>
          </a:prstGeom>
        </p:spPr>
        <p:style>
          <a:lnRef idx="1">
            <a:schemeClr val="accent2"/>
          </a:lnRef>
          <a:fillRef idx="3">
            <a:schemeClr val="accent2"/>
          </a:fillRef>
          <a:effectRef idx="2">
            <a:schemeClr val="accent2"/>
          </a:effectRef>
          <a:fontRef idx="minor">
            <a:schemeClr val="lt1"/>
          </a:fontRef>
        </p:style>
        <p:txBody>
          <a:bodyPr rtlCol="0" anchor="t"/>
          <a:lstStyle/>
          <a:p>
            <a:r>
              <a:rPr lang="en-US" sz="1200" b="1" dirty="0" smtClean="0">
                <a:solidFill>
                  <a:srgbClr val="000000"/>
                </a:solidFill>
              </a:rPr>
              <a:t>DIRECTIVE (RENDERING HTML!)</a:t>
            </a:r>
          </a:p>
          <a:p>
            <a:r>
              <a:rPr lang="en-US" sz="1200" dirty="0" err="1" smtClean="0">
                <a:solidFill>
                  <a:srgbClr val="000000"/>
                </a:solidFill>
              </a:rPr>
              <a:t>ng</a:t>
            </a:r>
            <a:r>
              <a:rPr lang="en-US" sz="1200" dirty="0" smtClean="0">
                <a:solidFill>
                  <a:srgbClr val="000000"/>
                </a:solidFill>
              </a:rPr>
              <a:t>-repeat="person in people"</a:t>
            </a:r>
          </a:p>
          <a:p>
            <a:r>
              <a:rPr lang="en-US" sz="1200" i="1" dirty="0" smtClean="0">
                <a:solidFill>
                  <a:srgbClr val="000000"/>
                </a:solidFill>
              </a:rPr>
              <a:t>John </a:t>
            </a:r>
            <a:r>
              <a:rPr lang="en-US" sz="1200" i="1" dirty="0" err="1" smtClean="0">
                <a:solidFill>
                  <a:srgbClr val="000000"/>
                </a:solidFill>
              </a:rPr>
              <a:t>Culviner</a:t>
            </a:r>
            <a:endParaRPr lang="en-US" sz="1200" i="1" dirty="0" smtClean="0">
              <a:solidFill>
                <a:srgbClr val="000000"/>
              </a:solidFill>
            </a:endParaRPr>
          </a:p>
          <a:p>
            <a:r>
              <a:rPr lang="en-US" sz="1200" i="1" dirty="0" smtClean="0">
                <a:solidFill>
                  <a:srgbClr val="000000"/>
                </a:solidFill>
              </a:rPr>
              <a:t>Jane Doe,</a:t>
            </a:r>
          </a:p>
          <a:p>
            <a:r>
              <a:rPr lang="en-US" sz="1200" i="1" dirty="0">
                <a:solidFill>
                  <a:srgbClr val="000000"/>
                </a:solidFill>
              </a:rPr>
              <a:t>John </a:t>
            </a:r>
            <a:r>
              <a:rPr lang="en-US" sz="1200" i="1" dirty="0" smtClean="0">
                <a:solidFill>
                  <a:srgbClr val="000000"/>
                </a:solidFill>
              </a:rPr>
              <a:t>Doe</a:t>
            </a:r>
            <a:endParaRPr lang="en-US" sz="1200" i="1" dirty="0">
              <a:solidFill>
                <a:srgbClr val="000000"/>
              </a:solidFill>
            </a:endParaRPr>
          </a:p>
          <a:p>
            <a:endParaRPr lang="en-US" sz="1200" i="1" dirty="0">
              <a:solidFill>
                <a:srgbClr val="000000"/>
              </a:solidFill>
            </a:endParaRPr>
          </a:p>
        </p:txBody>
      </p:sp>
      <p:sp>
        <p:nvSpPr>
          <p:cNvPr id="10" name="Content Placeholder 9"/>
          <p:cNvSpPr>
            <a:spLocks noGrp="1"/>
          </p:cNvSpPr>
          <p:nvPr>
            <p:ph idx="1"/>
          </p:nvPr>
        </p:nvSpPr>
        <p:spPr>
          <a:xfrm>
            <a:off x="508000" y="3124559"/>
            <a:ext cx="3292593" cy="3121960"/>
          </a:xfrm>
          <a:prstGeom prst="roundRect">
            <a:avLst/>
          </a:prstGeom>
        </p:spPr>
        <p:style>
          <a:lnRef idx="1">
            <a:schemeClr val="accent4"/>
          </a:lnRef>
          <a:fillRef idx="3">
            <a:schemeClr val="accent4"/>
          </a:fillRef>
          <a:effectRef idx="2">
            <a:schemeClr val="accent4"/>
          </a:effectRef>
          <a:fontRef idx="minor">
            <a:schemeClr val="lt1"/>
          </a:fontRef>
        </p:style>
        <p:txBody>
          <a:bodyPr rtlCol="0" anchor="t">
            <a:normAutofit fontScale="92500" lnSpcReduction="10000"/>
          </a:bodyPr>
          <a:lstStyle/>
          <a:p>
            <a:pPr marL="0" indent="0">
              <a:buNone/>
            </a:pPr>
            <a:r>
              <a:rPr lang="en-US" sz="1800" b="1" dirty="0" smtClean="0">
                <a:solidFill>
                  <a:srgbClr val="000000"/>
                </a:solidFill>
              </a:rPr>
              <a:t>Person Controller</a:t>
            </a:r>
            <a:r>
              <a:rPr lang="en-US" sz="1800" b="1" dirty="0">
                <a:solidFill>
                  <a:srgbClr val="000000"/>
                </a:solidFill>
              </a:rPr>
              <a:t/>
            </a:r>
            <a:br>
              <a:rPr lang="en-US" sz="1800" b="1" dirty="0">
                <a:solidFill>
                  <a:srgbClr val="000000"/>
                </a:solidFill>
              </a:rPr>
            </a:br>
            <a:r>
              <a:rPr lang="en-US" sz="1800" dirty="0" smtClean="0">
                <a:solidFill>
                  <a:srgbClr val="000000"/>
                </a:solidFill>
              </a:rPr>
              <a:t>$scope: {</a:t>
            </a:r>
            <a:br>
              <a:rPr lang="en-US" sz="1800" dirty="0" smtClean="0">
                <a:solidFill>
                  <a:srgbClr val="000000"/>
                </a:solidFill>
              </a:rPr>
            </a:br>
            <a:r>
              <a:rPr lang="en-US" sz="1800" dirty="0" smtClean="0">
                <a:solidFill>
                  <a:srgbClr val="000000"/>
                </a:solidFill>
              </a:rPr>
              <a:t>   person: {</a:t>
            </a:r>
            <a:br>
              <a:rPr lang="en-US" sz="1800" dirty="0" smtClean="0">
                <a:solidFill>
                  <a:srgbClr val="000000"/>
                </a:solidFill>
              </a:rPr>
            </a:br>
            <a:r>
              <a:rPr lang="en-US" sz="1800" dirty="0" smtClean="0">
                <a:solidFill>
                  <a:srgbClr val="000000"/>
                </a:solidFill>
              </a:rPr>
              <a:t>      </a:t>
            </a:r>
            <a:r>
              <a:rPr lang="en-US" sz="1800" dirty="0" err="1" smtClean="0">
                <a:solidFill>
                  <a:srgbClr val="000000"/>
                </a:solidFill>
              </a:rPr>
              <a:t>firstName</a:t>
            </a:r>
            <a:r>
              <a:rPr lang="en-US" sz="1800" dirty="0" smtClean="0">
                <a:solidFill>
                  <a:srgbClr val="000000"/>
                </a:solidFill>
              </a:rPr>
              <a:t>: "John",</a:t>
            </a:r>
            <a:br>
              <a:rPr lang="en-US" sz="1800" dirty="0" smtClean="0">
                <a:solidFill>
                  <a:srgbClr val="000000"/>
                </a:solidFill>
              </a:rPr>
            </a:br>
            <a:r>
              <a:rPr lang="en-US" sz="1800" dirty="0" smtClean="0">
                <a:solidFill>
                  <a:srgbClr val="000000"/>
                </a:solidFill>
              </a:rPr>
              <a:t>      </a:t>
            </a:r>
            <a:r>
              <a:rPr lang="en-US" sz="1800" dirty="0" err="1" smtClean="0">
                <a:solidFill>
                  <a:srgbClr val="000000"/>
                </a:solidFill>
              </a:rPr>
              <a:t>lastName</a:t>
            </a:r>
            <a:r>
              <a:rPr lang="en-US" sz="1800" dirty="0" smtClean="0">
                <a:solidFill>
                  <a:srgbClr val="000000"/>
                </a:solidFill>
              </a:rPr>
              <a:t>: "</a:t>
            </a:r>
            <a:r>
              <a:rPr lang="en-US" sz="1800" dirty="0" err="1" smtClean="0">
                <a:solidFill>
                  <a:srgbClr val="000000"/>
                </a:solidFill>
              </a:rPr>
              <a:t>Culviner</a:t>
            </a:r>
            <a:r>
              <a:rPr lang="en-US" sz="1800" dirty="0">
                <a:solidFill>
                  <a:srgbClr val="000000"/>
                </a:solidFill>
              </a:rPr>
              <a:t/>
            </a:r>
            <a:br>
              <a:rPr lang="en-US" sz="1800" dirty="0">
                <a:solidFill>
                  <a:srgbClr val="000000"/>
                </a:solidFill>
              </a:rPr>
            </a:br>
            <a:r>
              <a:rPr lang="en-US" sz="1800" dirty="0" smtClean="0">
                <a:solidFill>
                  <a:srgbClr val="000000"/>
                </a:solidFill>
              </a:rPr>
              <a:t>    }</a:t>
            </a:r>
            <a:r>
              <a:rPr lang="en-US" sz="1800" dirty="0">
                <a:solidFill>
                  <a:srgbClr val="000000"/>
                </a:solidFill>
              </a:rPr>
              <a:t/>
            </a:r>
            <a:br>
              <a:rPr lang="en-US" sz="1800" dirty="0">
                <a:solidFill>
                  <a:srgbClr val="000000"/>
                </a:solidFill>
              </a:rPr>
            </a:br>
            <a:r>
              <a:rPr lang="en-US" sz="1800" dirty="0" smtClean="0">
                <a:solidFill>
                  <a:srgbClr val="000000"/>
                </a:solidFill>
              </a:rPr>
              <a:t>    </a:t>
            </a:r>
            <a:r>
              <a:rPr lang="en-US" sz="1800" dirty="0" err="1" smtClean="0">
                <a:solidFill>
                  <a:srgbClr val="000000"/>
                </a:solidFill>
              </a:rPr>
              <a:t>updatePerson</a:t>
            </a:r>
            <a:r>
              <a:rPr lang="en-US" sz="1800" dirty="0" smtClean="0">
                <a:solidFill>
                  <a:srgbClr val="000000"/>
                </a:solidFill>
              </a:rPr>
              <a:t>: function()</a:t>
            </a:r>
            <a:br>
              <a:rPr lang="en-US" sz="1800" dirty="0" smtClean="0">
                <a:solidFill>
                  <a:srgbClr val="000000"/>
                </a:solidFill>
              </a:rPr>
            </a:br>
            <a:r>
              <a:rPr lang="en-US" sz="1800" dirty="0" smtClean="0">
                <a:solidFill>
                  <a:srgbClr val="000000"/>
                </a:solidFill>
              </a:rPr>
              <a:t>    {</a:t>
            </a:r>
            <a:br>
              <a:rPr lang="en-US" sz="1800" dirty="0" smtClean="0">
                <a:solidFill>
                  <a:srgbClr val="000000"/>
                </a:solidFill>
              </a:rPr>
            </a:br>
            <a:r>
              <a:rPr lang="en-US" sz="1800" dirty="0" smtClean="0">
                <a:solidFill>
                  <a:srgbClr val="000000"/>
                </a:solidFill>
              </a:rPr>
              <a:t>       //save a person</a:t>
            </a:r>
            <a:br>
              <a:rPr lang="en-US" sz="1800" dirty="0" smtClean="0">
                <a:solidFill>
                  <a:srgbClr val="000000"/>
                </a:solidFill>
              </a:rPr>
            </a:br>
            <a:r>
              <a:rPr lang="en-US" sz="1800" dirty="0" smtClean="0">
                <a:solidFill>
                  <a:srgbClr val="000000"/>
                </a:solidFill>
              </a:rPr>
              <a:t>    }</a:t>
            </a:r>
            <a:br>
              <a:rPr lang="en-US" sz="1800" dirty="0" smtClean="0">
                <a:solidFill>
                  <a:srgbClr val="000000"/>
                </a:solidFill>
              </a:rPr>
            </a:br>
            <a:r>
              <a:rPr lang="en-US" sz="1800" dirty="0" smtClean="0">
                <a:solidFill>
                  <a:srgbClr val="000000"/>
                </a:solidFill>
              </a:rPr>
              <a:t>}</a:t>
            </a:r>
            <a:endParaRPr lang="en-US" sz="1800" dirty="0">
              <a:solidFill>
                <a:srgbClr val="000000"/>
              </a:solidFill>
            </a:endParaRPr>
          </a:p>
        </p:txBody>
      </p:sp>
      <p:sp>
        <p:nvSpPr>
          <p:cNvPr id="15" name="Curved Up Arrow 14"/>
          <p:cNvSpPr/>
          <p:nvPr/>
        </p:nvSpPr>
        <p:spPr>
          <a:xfrm rot="16200000">
            <a:off x="1766505" y="2993645"/>
            <a:ext cx="4086993" cy="940741"/>
          </a:xfrm>
          <a:prstGeom prst="curvedUp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solidFill>
                <a:schemeClr val="tx1"/>
              </a:solidFill>
            </a:endParaRPr>
          </a:p>
        </p:txBody>
      </p:sp>
      <p:sp>
        <p:nvSpPr>
          <p:cNvPr id="18" name="Content Placeholder 2"/>
          <p:cNvSpPr txBox="1">
            <a:spLocks/>
          </p:cNvSpPr>
          <p:nvPr/>
        </p:nvSpPr>
        <p:spPr>
          <a:xfrm>
            <a:off x="4440297" y="1010254"/>
            <a:ext cx="4778962" cy="5509079"/>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sz="2000" dirty="0" smtClean="0"/>
              <a:t>Scopes can "message" parent/child scopes</a:t>
            </a:r>
          </a:p>
          <a:p>
            <a:pPr lvl="1"/>
            <a:r>
              <a:rPr lang="en-US" sz="2000" dirty="0" smtClean="0"/>
              <a:t>$</a:t>
            </a:r>
            <a:r>
              <a:rPr lang="en-US" sz="2000" dirty="0" err="1" smtClean="0"/>
              <a:t>scope.$emit</a:t>
            </a:r>
            <a:r>
              <a:rPr lang="en-US" sz="2000" dirty="0" smtClean="0"/>
              <a:t>(…)</a:t>
            </a:r>
          </a:p>
          <a:p>
            <a:pPr marL="349250" lvl="1" indent="0">
              <a:buNone/>
            </a:pPr>
            <a:r>
              <a:rPr lang="en-US" dirty="0"/>
              <a:t>	</a:t>
            </a:r>
            <a:r>
              <a:rPr lang="en-US" dirty="0" smtClean="0"/>
              <a:t>Message upward</a:t>
            </a:r>
          </a:p>
          <a:p>
            <a:pPr lvl="1"/>
            <a:r>
              <a:rPr lang="en-US" sz="2000" dirty="0" smtClean="0"/>
              <a:t>$</a:t>
            </a:r>
            <a:r>
              <a:rPr lang="en-US" sz="2000" dirty="0" err="1" smtClean="0"/>
              <a:t>scope.$broadcast</a:t>
            </a:r>
            <a:r>
              <a:rPr lang="en-US" sz="2000" dirty="0" smtClean="0"/>
              <a:t>(…)</a:t>
            </a:r>
          </a:p>
          <a:p>
            <a:pPr marL="349250" lvl="1" indent="0">
              <a:buNone/>
            </a:pPr>
            <a:r>
              <a:rPr lang="en-US" sz="2000" dirty="0" smtClean="0"/>
              <a:t>	Message downward</a:t>
            </a:r>
          </a:p>
          <a:p>
            <a:pPr lvl="1"/>
            <a:r>
              <a:rPr lang="en-US" sz="2000" dirty="0" smtClean="0"/>
              <a:t>Here:</a:t>
            </a:r>
          </a:p>
          <a:p>
            <a:pPr lvl="2"/>
            <a:r>
              <a:rPr lang="en-US" sz="1800" dirty="0" smtClean="0"/>
              <a:t>When a person changes</a:t>
            </a:r>
          </a:p>
          <a:p>
            <a:pPr lvl="2"/>
            <a:r>
              <a:rPr lang="en-US" sz="1800" dirty="0" smtClean="0"/>
              <a:t>Notify the "Index" controller to refresh it's list (which has now changed)</a:t>
            </a:r>
          </a:p>
        </p:txBody>
      </p:sp>
      <p:sp>
        <p:nvSpPr>
          <p:cNvPr id="12" name="TextBox 11"/>
          <p:cNvSpPr txBox="1"/>
          <p:nvPr/>
        </p:nvSpPr>
        <p:spPr>
          <a:xfrm>
            <a:off x="3283186" y="2959678"/>
            <a:ext cx="1627480" cy="1569660"/>
          </a:xfrm>
          <a:prstGeom prst="rect">
            <a:avLst/>
          </a:prstGeom>
          <a:noFill/>
        </p:spPr>
        <p:txBody>
          <a:bodyPr wrap="square" rtlCol="0">
            <a:spAutoFit/>
          </a:bodyPr>
          <a:lstStyle/>
          <a:p>
            <a:r>
              <a:rPr lang="en-US" sz="2400" b="1" dirty="0" smtClean="0"/>
              <a:t>Hey </a:t>
            </a:r>
            <a:r>
              <a:rPr lang="en-US" sz="2400" b="1" dirty="0" err="1" smtClean="0"/>
              <a:t>someonechanged</a:t>
            </a:r>
            <a:r>
              <a:rPr lang="en-US" sz="2400" b="1" dirty="0" smtClean="0"/>
              <a:t>!</a:t>
            </a:r>
          </a:p>
          <a:p>
            <a:r>
              <a:rPr lang="en-US" sz="2400" b="1" dirty="0" smtClean="0"/>
              <a:t>Refresh!</a:t>
            </a:r>
            <a:endParaRPr lang="en-US" sz="2400" b="1" dirty="0"/>
          </a:p>
        </p:txBody>
      </p:sp>
    </p:spTree>
    <p:extLst>
      <p:ext uri="{BB962C8B-B14F-4D97-AF65-F5344CB8AC3E}">
        <p14:creationId xmlns:p14="http://schemas.microsoft.com/office/powerpoint/2010/main" val="77231636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trix-Wallpap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2370" y="1869562"/>
            <a:ext cx="6885630" cy="4303519"/>
          </a:xfrm>
          <a:prstGeom prst="rect">
            <a:avLst/>
          </a:prstGeom>
        </p:spPr>
      </p:pic>
      <p:sp>
        <p:nvSpPr>
          <p:cNvPr id="2" name="Title 1"/>
          <p:cNvSpPr>
            <a:spLocks noGrp="1"/>
          </p:cNvSpPr>
          <p:nvPr>
            <p:ph type="title"/>
          </p:nvPr>
        </p:nvSpPr>
        <p:spPr>
          <a:xfrm>
            <a:off x="549275" y="977686"/>
            <a:ext cx="8042276" cy="707843"/>
          </a:xfrm>
        </p:spPr>
        <p:txBody>
          <a:bodyPr/>
          <a:lstStyle/>
          <a:p>
            <a:r>
              <a:rPr lang="en-US" dirty="0" err="1" smtClean="0"/>
              <a:t>fieldLocker</a:t>
            </a:r>
            <a:r>
              <a:rPr lang="en-US" dirty="0" smtClean="0"/>
              <a:t> Directive</a:t>
            </a:r>
            <a:endParaRPr lang="en-US" dirty="0"/>
          </a:p>
        </p:txBody>
      </p:sp>
    </p:spTree>
    <p:extLst>
      <p:ext uri="{BB962C8B-B14F-4D97-AF65-F5344CB8AC3E}">
        <p14:creationId xmlns:p14="http://schemas.microsoft.com/office/powerpoint/2010/main" val="280044496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AngularAgility</a:t>
            </a:r>
            <a:endParaRPr lang="en-US" dirty="0"/>
          </a:p>
        </p:txBody>
      </p:sp>
      <p:sp>
        <p:nvSpPr>
          <p:cNvPr id="3" name="Content Placeholder 2"/>
          <p:cNvSpPr>
            <a:spLocks noGrp="1"/>
          </p:cNvSpPr>
          <p:nvPr>
            <p:ph idx="1"/>
          </p:nvPr>
        </p:nvSpPr>
        <p:spPr/>
        <p:txBody>
          <a:bodyPr/>
          <a:lstStyle/>
          <a:p>
            <a:r>
              <a:rPr lang="en-US" dirty="0"/>
              <a:t>A set of useful </a:t>
            </a:r>
            <a:r>
              <a:rPr lang="en-US" dirty="0" err="1"/>
              <a:t>Angular.js</a:t>
            </a:r>
            <a:r>
              <a:rPr lang="en-US" dirty="0"/>
              <a:t> extensions implementing common UX patterns to improve </a:t>
            </a:r>
            <a:r>
              <a:rPr lang="en-US" dirty="0" smtClean="0"/>
              <a:t>productivity</a:t>
            </a:r>
          </a:p>
          <a:p>
            <a:r>
              <a:rPr lang="en-US" b="1" dirty="0" smtClean="0"/>
              <a:t>#1 Goal: Reduce/remove the </a:t>
            </a:r>
            <a:r>
              <a:rPr lang="en-US" b="1" dirty="0" err="1" smtClean="0"/>
              <a:t>maundane</a:t>
            </a:r>
            <a:r>
              <a:rPr lang="en-US" b="1" dirty="0" smtClean="0"/>
              <a:t> "every CRUD app I've made needs this stuff" code</a:t>
            </a:r>
          </a:p>
          <a:p>
            <a:r>
              <a:rPr lang="en-US" b="1" dirty="0" smtClean="0"/>
              <a:t>#2 Goal: Configurability</a:t>
            </a:r>
          </a:p>
        </p:txBody>
      </p:sp>
    </p:spTree>
    <p:extLst>
      <p:ext uri="{BB962C8B-B14F-4D97-AF65-F5344CB8AC3E}">
        <p14:creationId xmlns:p14="http://schemas.microsoft.com/office/powerpoint/2010/main" val="5307104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AngularAgility</a:t>
            </a:r>
            <a:r>
              <a:rPr lang="en-US" sz="4000" dirty="0" smtClean="0"/>
              <a:t> Form Extensions</a:t>
            </a:r>
            <a:endParaRPr lang="en-US" sz="4000" dirty="0"/>
          </a:p>
        </p:txBody>
      </p:sp>
      <p:sp>
        <p:nvSpPr>
          <p:cNvPr id="3" name="Content Placeholder 2"/>
          <p:cNvSpPr>
            <a:spLocks noGrp="1"/>
          </p:cNvSpPr>
          <p:nvPr>
            <p:ph idx="1"/>
          </p:nvPr>
        </p:nvSpPr>
        <p:spPr/>
        <p:txBody>
          <a:bodyPr/>
          <a:lstStyle/>
          <a:p>
            <a:r>
              <a:rPr lang="en-US" dirty="0"/>
              <a:t>Generate </a:t>
            </a:r>
            <a:r>
              <a:rPr lang="en-US" dirty="0" err="1"/>
              <a:t>Angular.js</a:t>
            </a:r>
            <a:r>
              <a:rPr lang="en-US" dirty="0"/>
              <a:t> form fields, labels and rich validation messages with error notifications in one line of </a:t>
            </a:r>
            <a:r>
              <a:rPr lang="en-US" dirty="0" smtClean="0"/>
              <a:t>HTML</a:t>
            </a:r>
          </a:p>
          <a:p>
            <a:pPr marL="631825" lvl="2" indent="-349250">
              <a:spcBef>
                <a:spcPts val="2000"/>
              </a:spcBef>
            </a:pPr>
            <a:r>
              <a:rPr lang="en-US" dirty="0" smtClean="0"/>
              <a:t>A </a:t>
            </a:r>
            <a:r>
              <a:rPr lang="en-US" dirty="0"/>
              <a:t>'DSL' for Twitter Bootstrap (or whatever) because the markup is super verbose</a:t>
            </a:r>
            <a:r>
              <a:rPr lang="en-US" dirty="0" smtClean="0"/>
              <a:t>!</a:t>
            </a:r>
            <a:endParaRPr lang="en-US" dirty="0" smtClean="0"/>
          </a:p>
          <a:p>
            <a:pPr lvl="1"/>
            <a:r>
              <a:rPr lang="en-US" dirty="0" smtClean="0"/>
              <a:t>Drastically reduce boilerplate HTML for form fields and validation messages</a:t>
            </a:r>
          </a:p>
          <a:p>
            <a:pPr lvl="1"/>
            <a:r>
              <a:rPr lang="en-US" dirty="0" smtClean="0"/>
              <a:t>Automatic form field validation message generation</a:t>
            </a:r>
          </a:p>
          <a:p>
            <a:r>
              <a:rPr lang="en-US" dirty="0" smtClean="0"/>
              <a:t>Form </a:t>
            </a:r>
            <a:r>
              <a:rPr lang="en-US" dirty="0"/>
              <a:t>changed tracking, form resets, loading indicators, on-navigate away handling</a:t>
            </a:r>
          </a:p>
        </p:txBody>
      </p:sp>
    </p:spTree>
    <p:extLst>
      <p:ext uri="{BB962C8B-B14F-4D97-AF65-F5344CB8AC3E}">
        <p14:creationId xmlns:p14="http://schemas.microsoft.com/office/powerpoint/2010/main" val="138411888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674519"/>
            <a:ext cx="8042276" cy="1502160"/>
          </a:xfrm>
        </p:spPr>
        <p:txBody>
          <a:bodyPr/>
          <a:lstStyle/>
          <a:p>
            <a:r>
              <a:rPr lang="en-US" b="1" dirty="0" smtClean="0"/>
              <a:t>ANGULAR AGILITY</a:t>
            </a:r>
            <a:br>
              <a:rPr lang="en-US" b="1" dirty="0" smtClean="0"/>
            </a:br>
            <a:r>
              <a:rPr lang="en-US" b="1" dirty="0" smtClean="0"/>
              <a:t>DEMO SITE</a:t>
            </a:r>
            <a:endParaRPr lang="en-US" b="1" dirty="0"/>
          </a:p>
        </p:txBody>
      </p:sp>
    </p:spTree>
    <p:extLst>
      <p:ext uri="{BB962C8B-B14F-4D97-AF65-F5344CB8AC3E}">
        <p14:creationId xmlns:p14="http://schemas.microsoft.com/office/powerpoint/2010/main" val="342707137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Questions/Comments?</a:t>
            </a:r>
            <a:endParaRPr lang="en-US" dirty="0"/>
          </a:p>
        </p:txBody>
      </p:sp>
      <p:sp>
        <p:nvSpPr>
          <p:cNvPr id="5" name="Rectangle 4"/>
          <p:cNvSpPr/>
          <p:nvPr/>
        </p:nvSpPr>
        <p:spPr>
          <a:xfrm>
            <a:off x="1438743" y="2596752"/>
            <a:ext cx="5791200" cy="2431435"/>
          </a:xfrm>
          <a:prstGeom prst="rect">
            <a:avLst/>
          </a:prstGeom>
        </p:spPr>
        <p:txBody>
          <a:bodyPr wrap="square">
            <a:spAutoFit/>
          </a:bodyPr>
          <a:lstStyle/>
          <a:p>
            <a:r>
              <a:rPr lang="en-US" sz="3200" b="1" dirty="0" smtClean="0"/>
              <a:t>John </a:t>
            </a:r>
            <a:r>
              <a:rPr lang="en-US" sz="3200" b="1" dirty="0" err="1" smtClean="0"/>
              <a:t>Culviner</a:t>
            </a:r>
            <a:endParaRPr lang="en-US" sz="3200" b="1" dirty="0" smtClean="0"/>
          </a:p>
          <a:p>
            <a:r>
              <a:rPr lang="en-US" sz="2400" b="1" dirty="0" err="1" smtClean="0"/>
              <a:t>GitHub</a:t>
            </a:r>
            <a:r>
              <a:rPr lang="en-US" sz="2400" b="1" dirty="0" smtClean="0"/>
              <a:t>: 	</a:t>
            </a:r>
            <a:r>
              <a:rPr lang="en-US" sz="2400" dirty="0" smtClean="0"/>
              <a:t>github.com/</a:t>
            </a:r>
            <a:r>
              <a:rPr lang="en-US" sz="2400" dirty="0" err="1" smtClean="0"/>
              <a:t>johnculviner</a:t>
            </a:r>
            <a:endParaRPr lang="en-US" sz="2400" dirty="0" smtClean="0"/>
          </a:p>
          <a:p>
            <a:r>
              <a:rPr lang="en-US" sz="2400" b="1" dirty="0" smtClean="0"/>
              <a:t>Blog:	</a:t>
            </a:r>
            <a:r>
              <a:rPr lang="en-US" sz="2400" dirty="0" smtClean="0"/>
              <a:t>	johnculviner.com</a:t>
            </a:r>
          </a:p>
          <a:p>
            <a:r>
              <a:rPr lang="en-US" sz="2400" b="1" dirty="0" smtClean="0"/>
              <a:t>Twitter:</a:t>
            </a:r>
            <a:r>
              <a:rPr lang="en-US" sz="2400" dirty="0" smtClean="0"/>
              <a:t>	@</a:t>
            </a:r>
            <a:r>
              <a:rPr lang="en-US" sz="2400" dirty="0" err="1" smtClean="0"/>
              <a:t>johnculviner</a:t>
            </a:r>
            <a:endParaRPr lang="en-US" sz="2400" dirty="0" smtClean="0"/>
          </a:p>
          <a:p>
            <a:r>
              <a:rPr lang="en-US" sz="2400" b="1" dirty="0" smtClean="0"/>
              <a:t>Email: </a:t>
            </a:r>
            <a:r>
              <a:rPr lang="en-US" sz="2400" dirty="0" smtClean="0"/>
              <a:t>	john@johnculviner.com</a:t>
            </a:r>
          </a:p>
          <a:p>
            <a:endParaRPr lang="en-US" sz="2400" dirty="0" smtClean="0"/>
          </a:p>
        </p:txBody>
      </p:sp>
      <p:pic>
        <p:nvPicPr>
          <p:cNvPr id="6" name="Picture 5"/>
          <p:cNvPicPr>
            <a:picLocks noChangeAspect="1"/>
          </p:cNvPicPr>
          <p:nvPr/>
        </p:nvPicPr>
        <p:blipFill>
          <a:blip r:embed="rId2"/>
          <a:stretch>
            <a:fillRect/>
          </a:stretch>
        </p:blipFill>
        <p:spPr>
          <a:xfrm>
            <a:off x="3045185" y="833057"/>
            <a:ext cx="3135457" cy="1763695"/>
          </a:xfrm>
          <a:prstGeom prst="rect">
            <a:avLst/>
          </a:prstGeom>
        </p:spPr>
      </p:pic>
      <p:sp>
        <p:nvSpPr>
          <p:cNvPr id="7" name="Rectangle 6"/>
          <p:cNvSpPr/>
          <p:nvPr/>
        </p:nvSpPr>
        <p:spPr>
          <a:xfrm>
            <a:off x="1146216" y="4717798"/>
            <a:ext cx="7057044" cy="1938992"/>
          </a:xfrm>
          <a:prstGeom prst="rect">
            <a:avLst/>
          </a:prstGeom>
        </p:spPr>
        <p:txBody>
          <a:bodyPr wrap="square">
            <a:spAutoFit/>
          </a:bodyPr>
          <a:lstStyle/>
          <a:p>
            <a:r>
              <a:rPr lang="en-US" sz="2000" b="1" u="sng" dirty="0" smtClean="0"/>
              <a:t>FACEFOLIO CODE HERE:</a:t>
            </a:r>
          </a:p>
          <a:p>
            <a:r>
              <a:rPr lang="en-US" sz="2000" b="1" dirty="0" smtClean="0"/>
              <a:t>https</a:t>
            </a:r>
            <a:r>
              <a:rPr lang="en-US" sz="2000" b="1" dirty="0"/>
              <a:t>://</a:t>
            </a:r>
            <a:r>
              <a:rPr lang="en-US" sz="2000" b="1" dirty="0" err="1"/>
              <a:t>github.com</a:t>
            </a:r>
            <a:r>
              <a:rPr lang="en-US" sz="2000" b="1" dirty="0"/>
              <a:t>/</a:t>
            </a:r>
            <a:r>
              <a:rPr lang="en-US" sz="2000" b="1" dirty="0" err="1"/>
              <a:t>johnculviner</a:t>
            </a:r>
            <a:r>
              <a:rPr lang="en-US" sz="2000" b="1" dirty="0"/>
              <a:t>/</a:t>
            </a:r>
            <a:r>
              <a:rPr lang="en-US" sz="2000" b="1" dirty="0" err="1" smtClean="0"/>
              <a:t>IntroToAngularJS</a:t>
            </a:r>
            <a:endParaRPr lang="en-US" sz="2000" b="1" dirty="0" smtClean="0"/>
          </a:p>
          <a:p>
            <a:endParaRPr lang="en-US" sz="2000" b="1" dirty="0" smtClean="0"/>
          </a:p>
          <a:p>
            <a:r>
              <a:rPr lang="en-US" sz="2000" b="1" u="sng" dirty="0" smtClean="0"/>
              <a:t>ANGULAR AGILITY CODE HERE:</a:t>
            </a:r>
          </a:p>
          <a:p>
            <a:r>
              <a:rPr lang="en-US" sz="2000" b="1" dirty="0"/>
              <a:t>https://</a:t>
            </a:r>
            <a:r>
              <a:rPr lang="en-US" sz="2000" b="1" dirty="0" err="1"/>
              <a:t>github.com</a:t>
            </a:r>
            <a:r>
              <a:rPr lang="en-US" sz="2000" b="1" dirty="0"/>
              <a:t>/</a:t>
            </a:r>
            <a:r>
              <a:rPr lang="en-US" sz="2000" b="1" dirty="0" err="1"/>
              <a:t>AngularAgility</a:t>
            </a:r>
            <a:r>
              <a:rPr lang="en-US" sz="2000" b="1" dirty="0"/>
              <a:t>/</a:t>
            </a:r>
            <a:r>
              <a:rPr lang="en-US" sz="2000" b="1" dirty="0" err="1"/>
              <a:t>AngularAgility</a:t>
            </a:r>
            <a:endParaRPr lang="en-US" sz="2000" b="1" dirty="0"/>
          </a:p>
          <a:p>
            <a:endParaRPr lang="en-US" sz="2000" b="1" dirty="0" smtClean="0"/>
          </a:p>
        </p:txBody>
      </p:sp>
    </p:spTree>
    <p:extLst>
      <p:ext uri="{BB962C8B-B14F-4D97-AF65-F5344CB8AC3E}">
        <p14:creationId xmlns:p14="http://schemas.microsoft.com/office/powerpoint/2010/main" val="88051884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6936</TotalTime>
  <Words>2110</Words>
  <Application>Microsoft Macintosh PowerPoint</Application>
  <PresentationFormat>On-screen Show (4:3)</PresentationFormat>
  <Paragraphs>434</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Breeze</vt:lpstr>
      <vt:lpstr>Introduction to</vt:lpstr>
      <vt:lpstr>About Me</vt:lpstr>
      <vt:lpstr>Overview</vt:lpstr>
      <vt:lpstr>What is                  ?</vt:lpstr>
      <vt:lpstr>Why should I care?</vt:lpstr>
      <vt:lpstr>Angular.js #1?</vt:lpstr>
      <vt:lpstr>Why care? – Google trends</vt:lpstr>
      <vt:lpstr>Why care? – GitHub Stats</vt:lpstr>
      <vt:lpstr>Angular.js vs other libraries</vt:lpstr>
      <vt:lpstr>vs</vt:lpstr>
      <vt:lpstr>vs</vt:lpstr>
      <vt:lpstr>vs</vt:lpstr>
      <vt:lpstr>vs</vt:lpstr>
      <vt:lpstr>Why I like Angular best</vt:lpstr>
      <vt:lpstr>Why I don't didn't like Angular</vt:lpstr>
      <vt:lpstr>Live Coding time! A simple example &lt;blink&gt;Please Help!&lt;/blink&gt;</vt:lpstr>
      <vt:lpstr>Simple example</vt:lpstr>
      <vt:lpstr>PowerPoint Presentation</vt:lpstr>
      <vt:lpstr>What is Scope?</vt:lpstr>
      <vt:lpstr>What is a Directive?</vt:lpstr>
      <vt:lpstr>What is a Directive?</vt:lpstr>
      <vt:lpstr>Adding "status updates" with a Controller</vt:lpstr>
      <vt:lpstr>What is a Controller?</vt:lpstr>
      <vt:lpstr>Directives and Scope</vt:lpstr>
      <vt:lpstr>Fixing the ugly dates and ordering with Filters</vt:lpstr>
      <vt:lpstr>What is a Filter?</vt:lpstr>
      <vt:lpstr>Validation with ng-form</vt:lpstr>
      <vt:lpstr>What is ng-form?</vt:lpstr>
      <vt:lpstr>Facefolio Progresses.... </vt:lpstr>
      <vt:lpstr>Facefolio Progresses…</vt:lpstr>
      <vt:lpstr>Facefolio Progresses…</vt:lpstr>
      <vt:lpstr>Facefolio Progresses…</vt:lpstr>
      <vt:lpstr>$resource for status CRUD</vt:lpstr>
      <vt:lpstr>$scope .emit/.on for person name change</vt:lpstr>
      <vt:lpstr>$scope .emit/.on</vt:lpstr>
      <vt:lpstr>fieldLocker Directive</vt:lpstr>
      <vt:lpstr>AngularAgility</vt:lpstr>
      <vt:lpstr>AngularAgility Form Extensions</vt:lpstr>
      <vt:lpstr>ANGULAR AGILITY DEMO SITE</vt:lpstr>
      <vt:lpstr>Questions/Comments?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Applications with Angular.js</dc:title>
  <dc:creator>John</dc:creator>
  <cp:lastModifiedBy>John</cp:lastModifiedBy>
  <cp:revision>244</cp:revision>
  <dcterms:created xsi:type="dcterms:W3CDTF">2013-12-28T23:51:18Z</dcterms:created>
  <dcterms:modified xsi:type="dcterms:W3CDTF">2014-04-06T19:49:03Z</dcterms:modified>
</cp:coreProperties>
</file>